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  <p:sldMasterId id="2147483683" r:id="rId3"/>
    <p:sldMasterId id="2147483696" r:id="rId4"/>
    <p:sldMasterId id="2147483709" r:id="rId5"/>
    <p:sldMasterId id="2147483724" r:id="rId6"/>
    <p:sldMasterId id="2147483739" r:id="rId7"/>
  </p:sldMasterIdLst>
  <p:notesMasterIdLst>
    <p:notesMasterId r:id="rId41"/>
  </p:notesMasterIdLst>
  <p:sldIdLst>
    <p:sldId id="295" r:id="rId8"/>
    <p:sldId id="258" r:id="rId9"/>
    <p:sldId id="259" r:id="rId10"/>
    <p:sldId id="269" r:id="rId11"/>
    <p:sldId id="270" r:id="rId12"/>
    <p:sldId id="265" r:id="rId13"/>
    <p:sldId id="260" r:id="rId14"/>
    <p:sldId id="263" r:id="rId15"/>
    <p:sldId id="264" r:id="rId16"/>
    <p:sldId id="268" r:id="rId17"/>
    <p:sldId id="271" r:id="rId18"/>
    <p:sldId id="274" r:id="rId19"/>
    <p:sldId id="272" r:id="rId20"/>
    <p:sldId id="273" r:id="rId21"/>
    <p:sldId id="280" r:id="rId22"/>
    <p:sldId id="293" r:id="rId23"/>
    <p:sldId id="294" r:id="rId24"/>
    <p:sldId id="281" r:id="rId25"/>
    <p:sldId id="288" r:id="rId26"/>
    <p:sldId id="290" r:id="rId27"/>
    <p:sldId id="291" r:id="rId28"/>
    <p:sldId id="292" r:id="rId29"/>
    <p:sldId id="287" r:id="rId30"/>
    <p:sldId id="284" r:id="rId31"/>
    <p:sldId id="285" r:id="rId32"/>
    <p:sldId id="282" r:id="rId33"/>
    <p:sldId id="277" r:id="rId34"/>
    <p:sldId id="276" r:id="rId35"/>
    <p:sldId id="286" r:id="rId36"/>
    <p:sldId id="275" r:id="rId37"/>
    <p:sldId id="278" r:id="rId38"/>
    <p:sldId id="296" r:id="rId39"/>
    <p:sldId id="279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68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Patient-Months of anti-TB drugs, All India, 2014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Patient-Months of TB drugs, All India, 2014 (millions)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7C8-44A6-AD44-141B81E36D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17C8-44A6-AD44-141B81E36D91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Private</a:t>
                    </a:r>
                    <a:endParaRPr lang="en-US" baseline="0" dirty="0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7C8-44A6-AD44-141B81E36D9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Public</a:t>
                    </a:r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7C8-44A6-AD44-141B81E36D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Private</c:v>
                </c:pt>
                <c:pt idx="1">
                  <c:v>Public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17.8</c:v>
                </c:pt>
                <c:pt idx="1">
                  <c:v>9.3000000000000007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7C8-44A6-AD44-141B81E36D9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D2F7A-77C5-4CEE-A105-9E18EF8BD848}" type="doc">
      <dgm:prSet loTypeId="urn:microsoft.com/office/officeart/2005/8/layout/process2" loCatId="process" qsTypeId="urn:microsoft.com/office/officeart/2005/8/quickstyle/simple4" qsCatId="simple" csTypeId="urn:microsoft.com/office/officeart/2005/8/colors/colorful2" csCatId="colorful" phldr="1"/>
      <dgm:spPr/>
    </dgm:pt>
    <dgm:pt modelId="{7B9B1E8B-4D29-4B04-A72A-D835EC16CAC9}">
      <dgm:prSet phldrT="[Text]"/>
      <dgm:spPr/>
      <dgm:t>
        <a:bodyPr/>
        <a:lstStyle/>
        <a:p>
          <a:r>
            <a:rPr lang="en-US" dirty="0"/>
            <a:t>Attract TB notifications with services</a:t>
          </a:r>
        </a:p>
      </dgm:t>
    </dgm:pt>
    <dgm:pt modelId="{9E148BE7-6813-45CA-93AF-52790E6ABE3A}" type="parTrans" cxnId="{8679445E-B961-4FE6-B119-9A0311DF43B9}">
      <dgm:prSet/>
      <dgm:spPr/>
      <dgm:t>
        <a:bodyPr/>
        <a:lstStyle/>
        <a:p>
          <a:endParaRPr lang="en-US"/>
        </a:p>
      </dgm:t>
    </dgm:pt>
    <dgm:pt modelId="{E45D2E7B-26F7-46FE-8AFA-7BCD97189A21}" type="sibTrans" cxnId="{8679445E-B961-4FE6-B119-9A0311DF43B9}">
      <dgm:prSet/>
      <dgm:spPr/>
      <dgm:t>
        <a:bodyPr/>
        <a:lstStyle/>
        <a:p>
          <a:endParaRPr lang="en-US"/>
        </a:p>
      </dgm:t>
    </dgm:pt>
    <dgm:pt modelId="{6E3B85FE-1401-4CAE-9EE6-6965060A334E}">
      <dgm:prSet phldrT="[Text]"/>
      <dgm:spPr/>
      <dgm:t>
        <a:bodyPr/>
        <a:lstStyle/>
        <a:p>
          <a:r>
            <a:rPr lang="en-US" dirty="0"/>
            <a:t>Monitor &amp; improve quality</a:t>
          </a:r>
        </a:p>
      </dgm:t>
    </dgm:pt>
    <dgm:pt modelId="{1311EE97-CA98-46E9-B120-8CFF363CF7AB}" type="parTrans" cxnId="{A91ED2AA-337E-4169-93F4-16D57FA3F8C1}">
      <dgm:prSet/>
      <dgm:spPr/>
      <dgm:t>
        <a:bodyPr/>
        <a:lstStyle/>
        <a:p>
          <a:endParaRPr lang="en-US"/>
        </a:p>
      </dgm:t>
    </dgm:pt>
    <dgm:pt modelId="{4D0527A9-EE6F-4F09-9951-50F4A889295F}" type="sibTrans" cxnId="{A91ED2AA-337E-4169-93F4-16D57FA3F8C1}">
      <dgm:prSet/>
      <dgm:spPr/>
      <dgm:t>
        <a:bodyPr/>
        <a:lstStyle/>
        <a:p>
          <a:endParaRPr lang="en-US"/>
        </a:p>
      </dgm:t>
    </dgm:pt>
    <dgm:pt modelId="{D3A17D4E-33B0-4049-A75F-D6DDFFC7DAFE}">
      <dgm:prSet phldrT="[Text]"/>
      <dgm:spPr/>
      <dgm:t>
        <a:bodyPr/>
        <a:lstStyle/>
        <a:p>
          <a:r>
            <a:rPr lang="en-US" dirty="0"/>
            <a:t>Sustain treatment</a:t>
          </a:r>
        </a:p>
      </dgm:t>
    </dgm:pt>
    <dgm:pt modelId="{2473DB99-753A-4FC4-ADE6-51C347FEA90C}" type="parTrans" cxnId="{48D581BB-27CD-490E-8967-59A8409E7341}">
      <dgm:prSet/>
      <dgm:spPr/>
      <dgm:t>
        <a:bodyPr/>
        <a:lstStyle/>
        <a:p>
          <a:endParaRPr lang="en-US"/>
        </a:p>
      </dgm:t>
    </dgm:pt>
    <dgm:pt modelId="{2505265C-656B-412E-BB3F-FD381CB383CE}" type="sibTrans" cxnId="{48D581BB-27CD-490E-8967-59A8409E7341}">
      <dgm:prSet/>
      <dgm:spPr/>
      <dgm:t>
        <a:bodyPr/>
        <a:lstStyle/>
        <a:p>
          <a:endParaRPr lang="en-US"/>
        </a:p>
      </dgm:t>
    </dgm:pt>
    <dgm:pt modelId="{6927E0C6-11C6-4D63-89A1-35F56184ED8A}" type="pres">
      <dgm:prSet presAssocID="{ACBD2F7A-77C5-4CEE-A105-9E18EF8BD848}" presName="linearFlow" presStyleCnt="0">
        <dgm:presLayoutVars>
          <dgm:resizeHandles val="exact"/>
        </dgm:presLayoutVars>
      </dgm:prSet>
      <dgm:spPr/>
    </dgm:pt>
    <dgm:pt modelId="{3E2E95B1-5BA3-43EF-A70C-032A106D1137}" type="pres">
      <dgm:prSet presAssocID="{7B9B1E8B-4D29-4B04-A72A-D835EC16CAC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2692637-E2ED-49B0-ACB9-0B6141BBF667}" type="pres">
      <dgm:prSet presAssocID="{E45D2E7B-26F7-46FE-8AFA-7BCD97189A21}" presName="sibTrans" presStyleLbl="sibTrans2D1" presStyleIdx="0" presStyleCnt="2"/>
      <dgm:spPr/>
      <dgm:t>
        <a:bodyPr/>
        <a:lstStyle/>
        <a:p>
          <a:endParaRPr lang="en-GB"/>
        </a:p>
      </dgm:t>
    </dgm:pt>
    <dgm:pt modelId="{C4A09BD4-C3FB-4C45-9FA8-EC66762DED64}" type="pres">
      <dgm:prSet presAssocID="{E45D2E7B-26F7-46FE-8AFA-7BCD97189A21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8B94A7BC-BCF9-4B54-AA22-6FFC74811628}" type="pres">
      <dgm:prSet presAssocID="{6E3B85FE-1401-4CAE-9EE6-6965060A334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0C12E1-2286-421D-B61D-3C9C9EBEADD1}" type="pres">
      <dgm:prSet presAssocID="{4D0527A9-EE6F-4F09-9951-50F4A889295F}" presName="sibTrans" presStyleLbl="sibTrans2D1" presStyleIdx="1" presStyleCnt="2"/>
      <dgm:spPr/>
      <dgm:t>
        <a:bodyPr/>
        <a:lstStyle/>
        <a:p>
          <a:endParaRPr lang="en-GB"/>
        </a:p>
      </dgm:t>
    </dgm:pt>
    <dgm:pt modelId="{93694819-CE41-4217-A881-C1F4057DDC23}" type="pres">
      <dgm:prSet presAssocID="{4D0527A9-EE6F-4F09-9951-50F4A889295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B65F338B-4882-4ECD-AB85-B3D28F2ED9B5}" type="pres">
      <dgm:prSet presAssocID="{D3A17D4E-33B0-4049-A75F-D6DDFFC7DAF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91ED2AA-337E-4169-93F4-16D57FA3F8C1}" srcId="{ACBD2F7A-77C5-4CEE-A105-9E18EF8BD848}" destId="{6E3B85FE-1401-4CAE-9EE6-6965060A334E}" srcOrd="1" destOrd="0" parTransId="{1311EE97-CA98-46E9-B120-8CFF363CF7AB}" sibTransId="{4D0527A9-EE6F-4F09-9951-50F4A889295F}"/>
    <dgm:cxn modelId="{E0E0E9FB-669C-4322-AD04-0AE4437560C2}" type="presOf" srcId="{E45D2E7B-26F7-46FE-8AFA-7BCD97189A21}" destId="{02692637-E2ED-49B0-ACB9-0B6141BBF667}" srcOrd="0" destOrd="0" presId="urn:microsoft.com/office/officeart/2005/8/layout/process2"/>
    <dgm:cxn modelId="{C6DA6EA2-EB4D-42D9-9A57-BADB07C2DDA6}" type="presOf" srcId="{D3A17D4E-33B0-4049-A75F-D6DDFFC7DAFE}" destId="{B65F338B-4882-4ECD-AB85-B3D28F2ED9B5}" srcOrd="0" destOrd="0" presId="urn:microsoft.com/office/officeart/2005/8/layout/process2"/>
    <dgm:cxn modelId="{9275D3CA-DA9D-4DB0-9BC3-C784520E92D0}" type="presOf" srcId="{4D0527A9-EE6F-4F09-9951-50F4A889295F}" destId="{270C12E1-2286-421D-B61D-3C9C9EBEADD1}" srcOrd="0" destOrd="0" presId="urn:microsoft.com/office/officeart/2005/8/layout/process2"/>
    <dgm:cxn modelId="{8679445E-B961-4FE6-B119-9A0311DF43B9}" srcId="{ACBD2F7A-77C5-4CEE-A105-9E18EF8BD848}" destId="{7B9B1E8B-4D29-4B04-A72A-D835EC16CAC9}" srcOrd="0" destOrd="0" parTransId="{9E148BE7-6813-45CA-93AF-52790E6ABE3A}" sibTransId="{E45D2E7B-26F7-46FE-8AFA-7BCD97189A21}"/>
    <dgm:cxn modelId="{AA2AD66E-3020-45B6-B839-626938BB95F3}" type="presOf" srcId="{7B9B1E8B-4D29-4B04-A72A-D835EC16CAC9}" destId="{3E2E95B1-5BA3-43EF-A70C-032A106D1137}" srcOrd="0" destOrd="0" presId="urn:microsoft.com/office/officeart/2005/8/layout/process2"/>
    <dgm:cxn modelId="{48D581BB-27CD-490E-8967-59A8409E7341}" srcId="{ACBD2F7A-77C5-4CEE-A105-9E18EF8BD848}" destId="{D3A17D4E-33B0-4049-A75F-D6DDFFC7DAFE}" srcOrd="2" destOrd="0" parTransId="{2473DB99-753A-4FC4-ADE6-51C347FEA90C}" sibTransId="{2505265C-656B-412E-BB3F-FD381CB383CE}"/>
    <dgm:cxn modelId="{E8C655F5-CAC9-4E2B-8BFF-BFEC9B8CAFB7}" type="presOf" srcId="{ACBD2F7A-77C5-4CEE-A105-9E18EF8BD848}" destId="{6927E0C6-11C6-4D63-89A1-35F56184ED8A}" srcOrd="0" destOrd="0" presId="urn:microsoft.com/office/officeart/2005/8/layout/process2"/>
    <dgm:cxn modelId="{53677B8A-BEEF-4595-AB70-42D211ECC20E}" type="presOf" srcId="{6E3B85FE-1401-4CAE-9EE6-6965060A334E}" destId="{8B94A7BC-BCF9-4B54-AA22-6FFC74811628}" srcOrd="0" destOrd="0" presId="urn:microsoft.com/office/officeart/2005/8/layout/process2"/>
    <dgm:cxn modelId="{88A6DBD8-4D1C-4BD0-B36C-CB0220B25EC3}" type="presOf" srcId="{E45D2E7B-26F7-46FE-8AFA-7BCD97189A21}" destId="{C4A09BD4-C3FB-4C45-9FA8-EC66762DED64}" srcOrd="1" destOrd="0" presId="urn:microsoft.com/office/officeart/2005/8/layout/process2"/>
    <dgm:cxn modelId="{A8BE206A-A206-4464-86A1-07B0439DC002}" type="presOf" srcId="{4D0527A9-EE6F-4F09-9951-50F4A889295F}" destId="{93694819-CE41-4217-A881-C1F4057DDC23}" srcOrd="1" destOrd="0" presId="urn:microsoft.com/office/officeart/2005/8/layout/process2"/>
    <dgm:cxn modelId="{D3D74A5E-9A43-4AC9-AB27-41C074123621}" type="presParOf" srcId="{6927E0C6-11C6-4D63-89A1-35F56184ED8A}" destId="{3E2E95B1-5BA3-43EF-A70C-032A106D1137}" srcOrd="0" destOrd="0" presId="urn:microsoft.com/office/officeart/2005/8/layout/process2"/>
    <dgm:cxn modelId="{CB7FF81A-79E6-489F-88BC-465825934098}" type="presParOf" srcId="{6927E0C6-11C6-4D63-89A1-35F56184ED8A}" destId="{02692637-E2ED-49B0-ACB9-0B6141BBF667}" srcOrd="1" destOrd="0" presId="urn:microsoft.com/office/officeart/2005/8/layout/process2"/>
    <dgm:cxn modelId="{67977CAB-B897-41A5-BF75-A57502FC0BD8}" type="presParOf" srcId="{02692637-E2ED-49B0-ACB9-0B6141BBF667}" destId="{C4A09BD4-C3FB-4C45-9FA8-EC66762DED64}" srcOrd="0" destOrd="0" presId="urn:microsoft.com/office/officeart/2005/8/layout/process2"/>
    <dgm:cxn modelId="{C1DB74B6-005A-4228-84D3-930504277C11}" type="presParOf" srcId="{6927E0C6-11C6-4D63-89A1-35F56184ED8A}" destId="{8B94A7BC-BCF9-4B54-AA22-6FFC74811628}" srcOrd="2" destOrd="0" presId="urn:microsoft.com/office/officeart/2005/8/layout/process2"/>
    <dgm:cxn modelId="{EF557F3E-25EC-48C8-BAF7-EA464B803583}" type="presParOf" srcId="{6927E0C6-11C6-4D63-89A1-35F56184ED8A}" destId="{270C12E1-2286-421D-B61D-3C9C9EBEADD1}" srcOrd="3" destOrd="0" presId="urn:microsoft.com/office/officeart/2005/8/layout/process2"/>
    <dgm:cxn modelId="{7A5B2DA1-DD81-45D4-BB91-49C7715793B2}" type="presParOf" srcId="{270C12E1-2286-421D-B61D-3C9C9EBEADD1}" destId="{93694819-CE41-4217-A881-C1F4057DDC23}" srcOrd="0" destOrd="0" presId="urn:microsoft.com/office/officeart/2005/8/layout/process2"/>
    <dgm:cxn modelId="{4C835B59-11BA-4E7C-ADEC-B3A77F1C74DB}" type="presParOf" srcId="{6927E0C6-11C6-4D63-89A1-35F56184ED8A}" destId="{B65F338B-4882-4ECD-AB85-B3D28F2ED9B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F2CB60-FF3D-416F-98FF-4E0DFED62CC3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656D2C-4EFE-4165-AFAC-26F4E67DF36E}">
      <dgm:prSet phldrT="[Text]"/>
      <dgm:spPr/>
      <dgm:t>
        <a:bodyPr/>
        <a:lstStyle/>
        <a:p>
          <a:r>
            <a:rPr lang="en-US" dirty="0"/>
            <a:t>counsel</a:t>
          </a:r>
        </a:p>
      </dgm:t>
    </dgm:pt>
    <dgm:pt modelId="{FCDDCC9B-DF5A-43E6-9C50-E08F80971708}" type="parTrans" cxnId="{0821695D-34B4-43BD-989E-D0095C220B4C}">
      <dgm:prSet/>
      <dgm:spPr/>
      <dgm:t>
        <a:bodyPr/>
        <a:lstStyle/>
        <a:p>
          <a:endParaRPr lang="en-US"/>
        </a:p>
      </dgm:t>
    </dgm:pt>
    <dgm:pt modelId="{89EB1884-61C3-4711-9E86-176F946729BE}" type="sibTrans" cxnId="{0821695D-34B4-43BD-989E-D0095C220B4C}">
      <dgm:prSet/>
      <dgm:spPr/>
      <dgm:t>
        <a:bodyPr/>
        <a:lstStyle/>
        <a:p>
          <a:endParaRPr lang="en-US"/>
        </a:p>
      </dgm:t>
    </dgm:pt>
    <dgm:pt modelId="{BB2AEBC5-25DD-4081-B10F-9B9E1B3FE193}">
      <dgm:prSet phldrT="[Text]"/>
      <dgm:spPr/>
      <dgm:t>
        <a:bodyPr/>
        <a:lstStyle/>
        <a:p>
          <a:r>
            <a:rPr lang="en-US" dirty="0"/>
            <a:t>refill</a:t>
          </a:r>
        </a:p>
      </dgm:t>
    </dgm:pt>
    <dgm:pt modelId="{6B16E1E9-BBD1-453B-BB59-8B774C2F149C}" type="parTrans" cxnId="{18966758-9F92-4EA1-A3A5-BC2FA1863189}">
      <dgm:prSet/>
      <dgm:spPr/>
      <dgm:t>
        <a:bodyPr/>
        <a:lstStyle/>
        <a:p>
          <a:endParaRPr lang="en-US"/>
        </a:p>
      </dgm:t>
    </dgm:pt>
    <dgm:pt modelId="{FF0F9B1B-EDAA-41F1-B0AA-A83BC1D65A53}" type="sibTrans" cxnId="{18966758-9F92-4EA1-A3A5-BC2FA1863189}">
      <dgm:prSet/>
      <dgm:spPr/>
      <dgm:t>
        <a:bodyPr/>
        <a:lstStyle/>
        <a:p>
          <a:endParaRPr lang="en-US"/>
        </a:p>
      </dgm:t>
    </dgm:pt>
    <dgm:pt modelId="{3C36A939-8B16-420D-9BB6-C084A39E2789}">
      <dgm:prSet phldrT="[Text]"/>
      <dgm:spPr/>
      <dgm:t>
        <a:bodyPr/>
        <a:lstStyle/>
        <a:p>
          <a:r>
            <a:rPr lang="en-US" dirty="0"/>
            <a:t>Access medicine</a:t>
          </a:r>
        </a:p>
      </dgm:t>
    </dgm:pt>
    <dgm:pt modelId="{AABDAF58-99D9-41B8-8DD6-0A6E75E85EC1}" type="parTrans" cxnId="{F3F1E250-9768-4F08-A36A-724F895D95C3}">
      <dgm:prSet/>
      <dgm:spPr/>
      <dgm:t>
        <a:bodyPr/>
        <a:lstStyle/>
        <a:p>
          <a:endParaRPr lang="en-US"/>
        </a:p>
      </dgm:t>
    </dgm:pt>
    <dgm:pt modelId="{0F11F09F-5936-4BAB-B7F9-17E64FA97E74}" type="sibTrans" cxnId="{F3F1E250-9768-4F08-A36A-724F895D95C3}">
      <dgm:prSet/>
      <dgm:spPr/>
      <dgm:t>
        <a:bodyPr/>
        <a:lstStyle/>
        <a:p>
          <a:endParaRPr lang="en-US"/>
        </a:p>
      </dgm:t>
    </dgm:pt>
    <dgm:pt modelId="{D53A45A5-BB51-4F3C-97E0-D4BB6B741C30}">
      <dgm:prSet phldrT="[Text]"/>
      <dgm:spPr/>
      <dgm:t>
        <a:bodyPr/>
        <a:lstStyle/>
        <a:p>
          <a:r>
            <a:rPr lang="en-US" dirty="0"/>
            <a:t>Completes </a:t>
          </a:r>
        </a:p>
      </dgm:t>
    </dgm:pt>
    <dgm:pt modelId="{C2EF13C2-B4C0-434F-A2E8-39B7723AA894}" type="parTrans" cxnId="{50618560-F2E4-43D9-B67A-CE2F7D9F6C6F}">
      <dgm:prSet/>
      <dgm:spPr/>
      <dgm:t>
        <a:bodyPr/>
        <a:lstStyle/>
        <a:p>
          <a:endParaRPr lang="en-US"/>
        </a:p>
      </dgm:t>
    </dgm:pt>
    <dgm:pt modelId="{C482A98C-746D-49C4-805A-540FE0C196AB}" type="sibTrans" cxnId="{50618560-F2E4-43D9-B67A-CE2F7D9F6C6F}">
      <dgm:prSet/>
      <dgm:spPr/>
      <dgm:t>
        <a:bodyPr/>
        <a:lstStyle/>
        <a:p>
          <a:endParaRPr lang="en-US"/>
        </a:p>
      </dgm:t>
    </dgm:pt>
    <dgm:pt modelId="{3FE769CE-A714-4FC5-8624-6B2C35995B95}">
      <dgm:prSet phldrT="[Text]"/>
      <dgm:spPr/>
      <dgm:t>
        <a:bodyPr/>
        <a:lstStyle/>
        <a:p>
          <a:r>
            <a:rPr lang="en-US" dirty="0"/>
            <a:t>Stratify/adjust approach</a:t>
          </a:r>
        </a:p>
      </dgm:t>
    </dgm:pt>
    <dgm:pt modelId="{5AC8EA3D-E94B-47CE-A7E7-F81DCE573CF2}" type="parTrans" cxnId="{3ED672DD-61F1-4772-A20C-80C84A288876}">
      <dgm:prSet/>
      <dgm:spPr/>
      <dgm:t>
        <a:bodyPr/>
        <a:lstStyle/>
        <a:p>
          <a:endParaRPr lang="en-US"/>
        </a:p>
      </dgm:t>
    </dgm:pt>
    <dgm:pt modelId="{892987D0-1F5A-45CF-B299-CA9118A7B6CF}" type="sibTrans" cxnId="{3ED672DD-61F1-4772-A20C-80C84A288876}">
      <dgm:prSet/>
      <dgm:spPr/>
      <dgm:t>
        <a:bodyPr/>
        <a:lstStyle/>
        <a:p>
          <a:endParaRPr lang="en-US"/>
        </a:p>
      </dgm:t>
    </dgm:pt>
    <dgm:pt modelId="{C7A72220-A935-42CD-B8F7-DD7538E73B52}" type="pres">
      <dgm:prSet presAssocID="{20F2CB60-FF3D-416F-98FF-4E0DFED62C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398098A-CA02-4DEC-8B39-859AB979C6AC}" type="pres">
      <dgm:prSet presAssocID="{20F2CB60-FF3D-416F-98FF-4E0DFED62CC3}" presName="cycle" presStyleCnt="0"/>
      <dgm:spPr/>
    </dgm:pt>
    <dgm:pt modelId="{6099F17A-CFED-4CB1-A71A-867A3311FD7D}" type="pres">
      <dgm:prSet presAssocID="{8E656D2C-4EFE-4165-AFAC-26F4E67DF36E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F7BB136-E9B6-4816-91E5-2D247B161F0A}" type="pres">
      <dgm:prSet presAssocID="{89EB1884-61C3-4711-9E86-176F946729BE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352BAA51-4B4E-4AB9-AE77-0CD2E9AF8ADD}" type="pres">
      <dgm:prSet presAssocID="{BB2AEBC5-25DD-4081-B10F-9B9E1B3FE193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0B9627B-C66A-4A5B-AF21-D7D214F70347}" type="pres">
      <dgm:prSet presAssocID="{3C36A939-8B16-420D-9BB6-C084A39E2789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C784DB1-CE47-4868-A753-2DE99B16C05C}" type="pres">
      <dgm:prSet presAssocID="{D53A45A5-BB51-4F3C-97E0-D4BB6B741C30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28BBB82-035F-4EA5-B4D9-84B18EFE815F}" type="pres">
      <dgm:prSet presAssocID="{3FE769CE-A714-4FC5-8624-6B2C35995B9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0618560-F2E4-43D9-B67A-CE2F7D9F6C6F}" srcId="{20F2CB60-FF3D-416F-98FF-4E0DFED62CC3}" destId="{D53A45A5-BB51-4F3C-97E0-D4BB6B741C30}" srcOrd="3" destOrd="0" parTransId="{C2EF13C2-B4C0-434F-A2E8-39B7723AA894}" sibTransId="{C482A98C-746D-49C4-805A-540FE0C196AB}"/>
    <dgm:cxn modelId="{3ED672DD-61F1-4772-A20C-80C84A288876}" srcId="{20F2CB60-FF3D-416F-98FF-4E0DFED62CC3}" destId="{3FE769CE-A714-4FC5-8624-6B2C35995B95}" srcOrd="4" destOrd="0" parTransId="{5AC8EA3D-E94B-47CE-A7E7-F81DCE573CF2}" sibTransId="{892987D0-1F5A-45CF-B299-CA9118A7B6CF}"/>
    <dgm:cxn modelId="{BDE88B8D-AD92-48D1-AFF0-E83DF7879C38}" type="presOf" srcId="{8E656D2C-4EFE-4165-AFAC-26F4E67DF36E}" destId="{6099F17A-CFED-4CB1-A71A-867A3311FD7D}" srcOrd="0" destOrd="0" presId="urn:microsoft.com/office/officeart/2005/8/layout/cycle3"/>
    <dgm:cxn modelId="{61C0AD74-FCDE-41BD-8607-35E0D410670E}" type="presOf" srcId="{D53A45A5-BB51-4F3C-97E0-D4BB6B741C30}" destId="{1C784DB1-CE47-4868-A753-2DE99B16C05C}" srcOrd="0" destOrd="0" presId="urn:microsoft.com/office/officeart/2005/8/layout/cycle3"/>
    <dgm:cxn modelId="{F3F1E250-9768-4F08-A36A-724F895D95C3}" srcId="{20F2CB60-FF3D-416F-98FF-4E0DFED62CC3}" destId="{3C36A939-8B16-420D-9BB6-C084A39E2789}" srcOrd="2" destOrd="0" parTransId="{AABDAF58-99D9-41B8-8DD6-0A6E75E85EC1}" sibTransId="{0F11F09F-5936-4BAB-B7F9-17E64FA97E74}"/>
    <dgm:cxn modelId="{7C6D8A2C-08C0-4100-A8CE-4806A3B214B4}" type="presOf" srcId="{3FE769CE-A714-4FC5-8624-6B2C35995B95}" destId="{028BBB82-035F-4EA5-B4D9-84B18EFE815F}" srcOrd="0" destOrd="0" presId="urn:microsoft.com/office/officeart/2005/8/layout/cycle3"/>
    <dgm:cxn modelId="{E3D48DF8-15FB-4705-BC71-8501EAE53F3C}" type="presOf" srcId="{3C36A939-8B16-420D-9BB6-C084A39E2789}" destId="{D0B9627B-C66A-4A5B-AF21-D7D214F70347}" srcOrd="0" destOrd="0" presId="urn:microsoft.com/office/officeart/2005/8/layout/cycle3"/>
    <dgm:cxn modelId="{18966758-9F92-4EA1-A3A5-BC2FA1863189}" srcId="{20F2CB60-FF3D-416F-98FF-4E0DFED62CC3}" destId="{BB2AEBC5-25DD-4081-B10F-9B9E1B3FE193}" srcOrd="1" destOrd="0" parTransId="{6B16E1E9-BBD1-453B-BB59-8B774C2F149C}" sibTransId="{FF0F9B1B-EDAA-41F1-B0AA-A83BC1D65A53}"/>
    <dgm:cxn modelId="{2E80C011-5258-44F5-8A9F-DFBA430CC50F}" type="presOf" srcId="{BB2AEBC5-25DD-4081-B10F-9B9E1B3FE193}" destId="{352BAA51-4B4E-4AB9-AE77-0CD2E9AF8ADD}" srcOrd="0" destOrd="0" presId="urn:microsoft.com/office/officeart/2005/8/layout/cycle3"/>
    <dgm:cxn modelId="{7885B35A-D374-4EAD-BE70-C3980AC74076}" type="presOf" srcId="{20F2CB60-FF3D-416F-98FF-4E0DFED62CC3}" destId="{C7A72220-A935-42CD-B8F7-DD7538E73B52}" srcOrd="0" destOrd="0" presId="urn:microsoft.com/office/officeart/2005/8/layout/cycle3"/>
    <dgm:cxn modelId="{0821695D-34B4-43BD-989E-D0095C220B4C}" srcId="{20F2CB60-FF3D-416F-98FF-4E0DFED62CC3}" destId="{8E656D2C-4EFE-4165-AFAC-26F4E67DF36E}" srcOrd="0" destOrd="0" parTransId="{FCDDCC9B-DF5A-43E6-9C50-E08F80971708}" sibTransId="{89EB1884-61C3-4711-9E86-176F946729BE}"/>
    <dgm:cxn modelId="{2ED499D4-79D8-4C41-87D8-BDBB0A06B51A}" type="presOf" srcId="{89EB1884-61C3-4711-9E86-176F946729BE}" destId="{BF7BB136-E9B6-4816-91E5-2D247B161F0A}" srcOrd="0" destOrd="0" presId="urn:microsoft.com/office/officeart/2005/8/layout/cycle3"/>
    <dgm:cxn modelId="{3B68E78B-C1AA-4299-8840-7AF3A5C1008E}" type="presParOf" srcId="{C7A72220-A935-42CD-B8F7-DD7538E73B52}" destId="{5398098A-CA02-4DEC-8B39-859AB979C6AC}" srcOrd="0" destOrd="0" presId="urn:microsoft.com/office/officeart/2005/8/layout/cycle3"/>
    <dgm:cxn modelId="{7C0C1619-2E27-450A-BBFC-E6DB5AE47841}" type="presParOf" srcId="{5398098A-CA02-4DEC-8B39-859AB979C6AC}" destId="{6099F17A-CFED-4CB1-A71A-867A3311FD7D}" srcOrd="0" destOrd="0" presId="urn:microsoft.com/office/officeart/2005/8/layout/cycle3"/>
    <dgm:cxn modelId="{3BAA7D28-790E-46A7-8549-7D20FE4CAE94}" type="presParOf" srcId="{5398098A-CA02-4DEC-8B39-859AB979C6AC}" destId="{BF7BB136-E9B6-4816-91E5-2D247B161F0A}" srcOrd="1" destOrd="0" presId="urn:microsoft.com/office/officeart/2005/8/layout/cycle3"/>
    <dgm:cxn modelId="{54551F74-9132-4747-9E03-62F01E9F56A7}" type="presParOf" srcId="{5398098A-CA02-4DEC-8B39-859AB979C6AC}" destId="{352BAA51-4B4E-4AB9-AE77-0CD2E9AF8ADD}" srcOrd="2" destOrd="0" presId="urn:microsoft.com/office/officeart/2005/8/layout/cycle3"/>
    <dgm:cxn modelId="{2A785148-36CC-42AB-AFCD-9F6C81C768B3}" type="presParOf" srcId="{5398098A-CA02-4DEC-8B39-859AB979C6AC}" destId="{D0B9627B-C66A-4A5B-AF21-D7D214F70347}" srcOrd="3" destOrd="0" presId="urn:microsoft.com/office/officeart/2005/8/layout/cycle3"/>
    <dgm:cxn modelId="{D9B1509D-9027-48B3-8AE5-E4D3941F2665}" type="presParOf" srcId="{5398098A-CA02-4DEC-8B39-859AB979C6AC}" destId="{1C784DB1-CE47-4868-A753-2DE99B16C05C}" srcOrd="4" destOrd="0" presId="urn:microsoft.com/office/officeart/2005/8/layout/cycle3"/>
    <dgm:cxn modelId="{1E0C4C1A-6721-4B7F-A1D4-2C0DBD45BEE8}" type="presParOf" srcId="{5398098A-CA02-4DEC-8B39-859AB979C6AC}" destId="{028BBB82-035F-4EA5-B4D9-84B18EFE815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9B325C-F3C1-4040-98C4-FC2AF1ACB1EF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01B815-3B6C-49C3-B089-66769C6491E4}">
      <dgm:prSet phldrT="[Text]"/>
      <dgm:spPr/>
      <dgm:t>
        <a:bodyPr/>
        <a:lstStyle/>
        <a:p>
          <a:r>
            <a:rPr lang="en-US" dirty="0" smtClean="0"/>
            <a:t>Demand generation</a:t>
          </a:r>
          <a:endParaRPr lang="en-US" dirty="0"/>
        </a:p>
      </dgm:t>
    </dgm:pt>
    <dgm:pt modelId="{F6BE4126-2FCE-43A7-B243-FD4CAD7BD85A}" type="parTrans" cxnId="{590712EA-F24A-46C7-BD92-859337169BCB}">
      <dgm:prSet/>
      <dgm:spPr/>
      <dgm:t>
        <a:bodyPr/>
        <a:lstStyle/>
        <a:p>
          <a:endParaRPr lang="en-US"/>
        </a:p>
      </dgm:t>
    </dgm:pt>
    <dgm:pt modelId="{3B899E58-262E-4E28-9297-04935812A306}" type="sibTrans" cxnId="{590712EA-F24A-46C7-BD92-859337169BCB}">
      <dgm:prSet/>
      <dgm:spPr/>
      <dgm:t>
        <a:bodyPr/>
        <a:lstStyle/>
        <a:p>
          <a:endParaRPr lang="en-US"/>
        </a:p>
      </dgm:t>
    </dgm:pt>
    <dgm:pt modelId="{2C6981DF-72F2-4A68-AF23-55F38CF37CE0}">
      <dgm:prSet phldrT="[Text]"/>
      <dgm:spPr/>
      <dgm:t>
        <a:bodyPr/>
        <a:lstStyle/>
        <a:p>
          <a:r>
            <a:rPr lang="en-US" dirty="0" smtClean="0"/>
            <a:t>Adherence: Reminders, Refill monitoring &amp; Dose implementation</a:t>
          </a:r>
          <a:endParaRPr lang="en-US" dirty="0"/>
        </a:p>
      </dgm:t>
    </dgm:pt>
    <dgm:pt modelId="{5F963CEF-CF27-4D7E-982A-C9DEB5A73A0C}" type="parTrans" cxnId="{8FA67D47-0C89-4FB3-8EE4-E5CC64509CFA}">
      <dgm:prSet/>
      <dgm:spPr/>
      <dgm:t>
        <a:bodyPr/>
        <a:lstStyle/>
        <a:p>
          <a:endParaRPr lang="en-US"/>
        </a:p>
      </dgm:t>
    </dgm:pt>
    <dgm:pt modelId="{F0D42BFA-4220-4708-B534-312CB08DAC2A}" type="sibTrans" cxnId="{8FA67D47-0C89-4FB3-8EE4-E5CC64509CFA}">
      <dgm:prSet/>
      <dgm:spPr/>
      <dgm:t>
        <a:bodyPr/>
        <a:lstStyle/>
        <a:p>
          <a:endParaRPr lang="en-US"/>
        </a:p>
      </dgm:t>
    </dgm:pt>
    <dgm:pt modelId="{C55623EC-8C71-4AA0-ACCA-C9D986E936E1}">
      <dgm:prSet phldrT="[Text]"/>
      <dgm:spPr/>
      <dgm:t>
        <a:bodyPr/>
        <a:lstStyle/>
        <a:p>
          <a:r>
            <a:rPr lang="en-US" dirty="0" smtClean="0"/>
            <a:t>Diagnostic services &amp; linkage to care</a:t>
          </a:r>
          <a:endParaRPr lang="en-US" dirty="0"/>
        </a:p>
      </dgm:t>
    </dgm:pt>
    <dgm:pt modelId="{FE7505D3-53EE-439E-BDED-8EDC0006BB49}" type="parTrans" cxnId="{19321365-F032-4A71-88FC-A6B3D2FE072B}">
      <dgm:prSet/>
      <dgm:spPr/>
    </dgm:pt>
    <dgm:pt modelId="{AB1A6B5B-C080-4CC6-84AA-D62FC84F158F}" type="sibTrans" cxnId="{19321365-F032-4A71-88FC-A6B3D2FE072B}">
      <dgm:prSet/>
      <dgm:spPr/>
    </dgm:pt>
    <dgm:pt modelId="{9211D7B8-017B-4C4F-8179-7608AE717C81}">
      <dgm:prSet phldrT="[Text]"/>
      <dgm:spPr/>
      <dgm:t>
        <a:bodyPr/>
        <a:lstStyle/>
        <a:p>
          <a:r>
            <a:rPr lang="en-US" dirty="0" smtClean="0"/>
            <a:t>Payments to providers (labs, chemists, quacks, doctors)</a:t>
          </a:r>
          <a:endParaRPr lang="en-US" dirty="0"/>
        </a:p>
      </dgm:t>
    </dgm:pt>
    <dgm:pt modelId="{A71BDAB1-DEEF-45D2-B040-CF77B99DA055}" type="parTrans" cxnId="{AD7B5F65-ABA2-45FF-8836-C51A8EF0DAA9}">
      <dgm:prSet/>
      <dgm:spPr/>
    </dgm:pt>
    <dgm:pt modelId="{00FBF86C-1953-4E33-A079-50A03BD5DA36}" type="sibTrans" cxnId="{AD7B5F65-ABA2-45FF-8836-C51A8EF0DAA9}">
      <dgm:prSet/>
      <dgm:spPr/>
    </dgm:pt>
    <dgm:pt modelId="{1D4AC4CA-33EB-4B31-B446-BEC3AF8333DA}">
      <dgm:prSet phldrT="[Text]"/>
      <dgm:spPr/>
      <dgm:t>
        <a:bodyPr/>
        <a:lstStyle/>
        <a:p>
          <a:r>
            <a:rPr lang="en-US" dirty="0" smtClean="0"/>
            <a:t>Payments to patients</a:t>
          </a:r>
          <a:endParaRPr lang="en-US" dirty="0"/>
        </a:p>
      </dgm:t>
    </dgm:pt>
    <dgm:pt modelId="{B68B79C7-1DB7-45E0-9714-BAD2102A6149}" type="parTrans" cxnId="{DA8CE19F-53CE-4BAC-A653-C100C13ECC37}">
      <dgm:prSet/>
      <dgm:spPr/>
    </dgm:pt>
    <dgm:pt modelId="{16B20364-C9F6-41CC-BD5F-A36A08F3BF06}" type="sibTrans" cxnId="{DA8CE19F-53CE-4BAC-A653-C100C13ECC37}">
      <dgm:prSet/>
      <dgm:spPr/>
    </dgm:pt>
    <dgm:pt modelId="{455D2AC8-218E-4BDD-9557-AADC0233AE3B}" type="pres">
      <dgm:prSet presAssocID="{609B325C-F3C1-4040-98C4-FC2AF1ACB1EF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582D7754-A085-48CE-90D0-8FC39CFA67DF}" type="pres">
      <dgm:prSet presAssocID="{8801B815-3B6C-49C3-B089-66769C6491E4}" presName="parentText1" presStyleLbl="node1" presStyleIdx="0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5BE4FF1-2437-452A-8C30-70895904F58A}" type="pres">
      <dgm:prSet presAssocID="{C55623EC-8C71-4AA0-ACCA-C9D986E936E1}" presName="parentText2" presStyleLbl="node1" presStyleIdx="1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226DFC-01DA-433A-A3DF-6C5DC8F96E82}" type="pres">
      <dgm:prSet presAssocID="{2C6981DF-72F2-4A68-AF23-55F38CF37CE0}" presName="parentText3" presStyleLbl="node1" presStyleIdx="2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EFF734F-F855-414D-BE56-8C5BE4816E00}" type="pres">
      <dgm:prSet presAssocID="{9211D7B8-017B-4C4F-8179-7608AE717C81}" presName="parentText4" presStyleLbl="node1" presStyleIdx="3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826883-22BD-42FC-9DE6-313F442B1DF9}" type="pres">
      <dgm:prSet presAssocID="{1D4AC4CA-33EB-4B31-B446-BEC3AF8333DA}" presName="parentText5" presStyleLbl="node1" presStyleIdx="4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828359B-C292-42BC-BDB4-1E5981A57DED}" type="presOf" srcId="{9211D7B8-017B-4C4F-8179-7608AE717C81}" destId="{CEFF734F-F855-414D-BE56-8C5BE4816E00}" srcOrd="0" destOrd="0" presId="urn:microsoft.com/office/officeart/2009/3/layout/IncreasingArrowsProcess"/>
    <dgm:cxn modelId="{DA8CE19F-53CE-4BAC-A653-C100C13ECC37}" srcId="{609B325C-F3C1-4040-98C4-FC2AF1ACB1EF}" destId="{1D4AC4CA-33EB-4B31-B446-BEC3AF8333DA}" srcOrd="4" destOrd="0" parTransId="{B68B79C7-1DB7-45E0-9714-BAD2102A6149}" sibTransId="{16B20364-C9F6-41CC-BD5F-A36A08F3BF06}"/>
    <dgm:cxn modelId="{8FA67D47-0C89-4FB3-8EE4-E5CC64509CFA}" srcId="{609B325C-F3C1-4040-98C4-FC2AF1ACB1EF}" destId="{2C6981DF-72F2-4A68-AF23-55F38CF37CE0}" srcOrd="2" destOrd="0" parTransId="{5F963CEF-CF27-4D7E-982A-C9DEB5A73A0C}" sibTransId="{F0D42BFA-4220-4708-B534-312CB08DAC2A}"/>
    <dgm:cxn modelId="{AD7B5F65-ABA2-45FF-8836-C51A8EF0DAA9}" srcId="{609B325C-F3C1-4040-98C4-FC2AF1ACB1EF}" destId="{9211D7B8-017B-4C4F-8179-7608AE717C81}" srcOrd="3" destOrd="0" parTransId="{A71BDAB1-DEEF-45D2-B040-CF77B99DA055}" sibTransId="{00FBF86C-1953-4E33-A079-50A03BD5DA36}"/>
    <dgm:cxn modelId="{892E4458-AE5A-4F3F-B414-2A4E394C96AB}" type="presOf" srcId="{2C6981DF-72F2-4A68-AF23-55F38CF37CE0}" destId="{F1226DFC-01DA-433A-A3DF-6C5DC8F96E82}" srcOrd="0" destOrd="0" presId="urn:microsoft.com/office/officeart/2009/3/layout/IncreasingArrowsProcess"/>
    <dgm:cxn modelId="{BC037500-62ED-4620-B835-7E4984177871}" type="presOf" srcId="{C55623EC-8C71-4AA0-ACCA-C9D986E936E1}" destId="{95BE4FF1-2437-452A-8C30-70895904F58A}" srcOrd="0" destOrd="0" presId="urn:microsoft.com/office/officeart/2009/3/layout/IncreasingArrowsProcess"/>
    <dgm:cxn modelId="{590712EA-F24A-46C7-BD92-859337169BCB}" srcId="{609B325C-F3C1-4040-98C4-FC2AF1ACB1EF}" destId="{8801B815-3B6C-49C3-B089-66769C6491E4}" srcOrd="0" destOrd="0" parTransId="{F6BE4126-2FCE-43A7-B243-FD4CAD7BD85A}" sibTransId="{3B899E58-262E-4E28-9297-04935812A306}"/>
    <dgm:cxn modelId="{0F5D4B3A-99DA-4A29-A5CD-6752665C7AD2}" type="presOf" srcId="{1D4AC4CA-33EB-4B31-B446-BEC3AF8333DA}" destId="{BB826883-22BD-42FC-9DE6-313F442B1DF9}" srcOrd="0" destOrd="0" presId="urn:microsoft.com/office/officeart/2009/3/layout/IncreasingArrowsProcess"/>
    <dgm:cxn modelId="{FB6ACDC2-77D1-4A8D-BE33-8D1EE8E1667D}" type="presOf" srcId="{609B325C-F3C1-4040-98C4-FC2AF1ACB1EF}" destId="{455D2AC8-218E-4BDD-9557-AADC0233AE3B}" srcOrd="0" destOrd="0" presId="urn:microsoft.com/office/officeart/2009/3/layout/IncreasingArrowsProcess"/>
    <dgm:cxn modelId="{19321365-F032-4A71-88FC-A6B3D2FE072B}" srcId="{609B325C-F3C1-4040-98C4-FC2AF1ACB1EF}" destId="{C55623EC-8C71-4AA0-ACCA-C9D986E936E1}" srcOrd="1" destOrd="0" parTransId="{FE7505D3-53EE-439E-BDED-8EDC0006BB49}" sibTransId="{AB1A6B5B-C080-4CC6-84AA-D62FC84F158F}"/>
    <dgm:cxn modelId="{38E23CE8-9F2F-4CE0-9331-5A454AD6FE98}" type="presOf" srcId="{8801B815-3B6C-49C3-B089-66769C6491E4}" destId="{582D7754-A085-48CE-90D0-8FC39CFA67DF}" srcOrd="0" destOrd="0" presId="urn:microsoft.com/office/officeart/2009/3/layout/IncreasingArrowsProcess"/>
    <dgm:cxn modelId="{BDE89939-9BCA-4DF0-BBED-F7CE54DB07C0}" type="presParOf" srcId="{455D2AC8-218E-4BDD-9557-AADC0233AE3B}" destId="{582D7754-A085-48CE-90D0-8FC39CFA67DF}" srcOrd="0" destOrd="0" presId="urn:microsoft.com/office/officeart/2009/3/layout/IncreasingArrowsProcess"/>
    <dgm:cxn modelId="{EA7918F1-F9F4-4AAE-9E54-49CE2CDB7364}" type="presParOf" srcId="{455D2AC8-218E-4BDD-9557-AADC0233AE3B}" destId="{95BE4FF1-2437-452A-8C30-70895904F58A}" srcOrd="1" destOrd="0" presId="urn:microsoft.com/office/officeart/2009/3/layout/IncreasingArrowsProcess"/>
    <dgm:cxn modelId="{F0F20E00-7E46-4E71-858A-698EDD6D0174}" type="presParOf" srcId="{455D2AC8-218E-4BDD-9557-AADC0233AE3B}" destId="{F1226DFC-01DA-433A-A3DF-6C5DC8F96E82}" srcOrd="2" destOrd="0" presId="urn:microsoft.com/office/officeart/2009/3/layout/IncreasingArrowsProcess"/>
    <dgm:cxn modelId="{D05D1B27-6731-47E3-8306-04FECD21CBB7}" type="presParOf" srcId="{455D2AC8-218E-4BDD-9557-AADC0233AE3B}" destId="{CEFF734F-F855-414D-BE56-8C5BE4816E00}" srcOrd="3" destOrd="0" presId="urn:microsoft.com/office/officeart/2009/3/layout/IncreasingArrowsProcess"/>
    <dgm:cxn modelId="{489D32DC-770A-49DE-9CF6-A3CC156C4EA0}" type="presParOf" srcId="{455D2AC8-218E-4BDD-9557-AADC0233AE3B}" destId="{BB826883-22BD-42FC-9DE6-313F442B1DF9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E95B1-5BA3-43EF-A70C-032A106D1137}">
      <dsp:nvSpPr>
        <dsp:cNvPr id="0" name=""/>
        <dsp:cNvSpPr/>
      </dsp:nvSpPr>
      <dsp:spPr>
        <a:xfrm>
          <a:off x="320574" y="0"/>
          <a:ext cx="1492450" cy="829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Attract TB notifications with services</a:t>
          </a:r>
        </a:p>
      </dsp:txBody>
      <dsp:txXfrm>
        <a:off x="344859" y="24285"/>
        <a:ext cx="1443880" cy="780568"/>
      </dsp:txXfrm>
    </dsp:sp>
    <dsp:sp modelId="{02692637-E2ED-49B0-ACB9-0B6141BBF667}">
      <dsp:nvSpPr>
        <dsp:cNvPr id="0" name=""/>
        <dsp:cNvSpPr/>
      </dsp:nvSpPr>
      <dsp:spPr>
        <a:xfrm rot="5400000">
          <a:off x="911336" y="849867"/>
          <a:ext cx="310927" cy="3731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954866" y="880959"/>
        <a:ext cx="223868" cy="217649"/>
      </dsp:txXfrm>
    </dsp:sp>
    <dsp:sp modelId="{8B94A7BC-BCF9-4B54-AA22-6FFC74811628}">
      <dsp:nvSpPr>
        <dsp:cNvPr id="0" name=""/>
        <dsp:cNvSpPr/>
      </dsp:nvSpPr>
      <dsp:spPr>
        <a:xfrm>
          <a:off x="320574" y="1243708"/>
          <a:ext cx="1492450" cy="829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5168092"/>
                <a:satOff val="-16151"/>
                <a:lumOff val="9019"/>
                <a:alphaOff val="0"/>
                <a:shade val="51000"/>
                <a:satMod val="130000"/>
              </a:schemeClr>
            </a:gs>
            <a:gs pos="80000">
              <a:schemeClr val="accent2">
                <a:hueOff val="5168092"/>
                <a:satOff val="-16151"/>
                <a:lumOff val="9019"/>
                <a:alphaOff val="0"/>
                <a:shade val="93000"/>
                <a:satMod val="130000"/>
              </a:schemeClr>
            </a:gs>
            <a:gs pos="100000">
              <a:schemeClr val="accent2">
                <a:hueOff val="5168092"/>
                <a:satOff val="-16151"/>
                <a:lumOff val="90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Monitor &amp; improve quality</a:t>
          </a:r>
        </a:p>
      </dsp:txBody>
      <dsp:txXfrm>
        <a:off x="344859" y="1267993"/>
        <a:ext cx="1443880" cy="780568"/>
      </dsp:txXfrm>
    </dsp:sp>
    <dsp:sp modelId="{270C12E1-2286-421D-B61D-3C9C9EBEADD1}">
      <dsp:nvSpPr>
        <dsp:cNvPr id="0" name=""/>
        <dsp:cNvSpPr/>
      </dsp:nvSpPr>
      <dsp:spPr>
        <a:xfrm rot="5400000">
          <a:off x="911336" y="2093575"/>
          <a:ext cx="310927" cy="3731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0336185"/>
                <a:satOff val="-32302"/>
                <a:lumOff val="18039"/>
                <a:alphaOff val="0"/>
                <a:shade val="51000"/>
                <a:satMod val="130000"/>
              </a:schemeClr>
            </a:gs>
            <a:gs pos="80000">
              <a:schemeClr val="accent2">
                <a:hueOff val="10336185"/>
                <a:satOff val="-32302"/>
                <a:lumOff val="18039"/>
                <a:alphaOff val="0"/>
                <a:shade val="93000"/>
                <a:satMod val="130000"/>
              </a:schemeClr>
            </a:gs>
            <a:gs pos="100000">
              <a:schemeClr val="accent2">
                <a:hueOff val="10336185"/>
                <a:satOff val="-32302"/>
                <a:lumOff val="1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954866" y="2124667"/>
        <a:ext cx="223868" cy="217649"/>
      </dsp:txXfrm>
    </dsp:sp>
    <dsp:sp modelId="{B65F338B-4882-4ECD-AB85-B3D28F2ED9B5}">
      <dsp:nvSpPr>
        <dsp:cNvPr id="0" name=""/>
        <dsp:cNvSpPr/>
      </dsp:nvSpPr>
      <dsp:spPr>
        <a:xfrm>
          <a:off x="320574" y="2487416"/>
          <a:ext cx="1492450" cy="829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336185"/>
                <a:satOff val="-32302"/>
                <a:lumOff val="18039"/>
                <a:alphaOff val="0"/>
                <a:shade val="51000"/>
                <a:satMod val="130000"/>
              </a:schemeClr>
            </a:gs>
            <a:gs pos="80000">
              <a:schemeClr val="accent2">
                <a:hueOff val="10336185"/>
                <a:satOff val="-32302"/>
                <a:lumOff val="18039"/>
                <a:alphaOff val="0"/>
                <a:shade val="93000"/>
                <a:satMod val="130000"/>
              </a:schemeClr>
            </a:gs>
            <a:gs pos="100000">
              <a:schemeClr val="accent2">
                <a:hueOff val="10336185"/>
                <a:satOff val="-32302"/>
                <a:lumOff val="1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Sustain treatment</a:t>
          </a:r>
        </a:p>
      </dsp:txBody>
      <dsp:txXfrm>
        <a:off x="344859" y="2511701"/>
        <a:ext cx="1443880" cy="780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BB136-E9B6-4816-91E5-2D247B161F0A}">
      <dsp:nvSpPr>
        <dsp:cNvPr id="0" name=""/>
        <dsp:cNvSpPr/>
      </dsp:nvSpPr>
      <dsp:spPr>
        <a:xfrm>
          <a:off x="526821" y="85090"/>
          <a:ext cx="3985081" cy="3985081"/>
        </a:xfrm>
        <a:prstGeom prst="circularArrow">
          <a:avLst>
            <a:gd name="adj1" fmla="val 5544"/>
            <a:gd name="adj2" fmla="val 330680"/>
            <a:gd name="adj3" fmla="val 13853315"/>
            <a:gd name="adj4" fmla="val 17339043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9F17A-CFED-4CB1-A71A-867A3311FD7D}">
      <dsp:nvSpPr>
        <dsp:cNvPr id="0" name=""/>
        <dsp:cNvSpPr/>
      </dsp:nvSpPr>
      <dsp:spPr>
        <a:xfrm>
          <a:off x="1617657" y="106736"/>
          <a:ext cx="1803410" cy="9017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counsel</a:t>
          </a:r>
        </a:p>
      </dsp:txBody>
      <dsp:txXfrm>
        <a:off x="1661675" y="150754"/>
        <a:ext cx="1715374" cy="813669"/>
      </dsp:txXfrm>
    </dsp:sp>
    <dsp:sp modelId="{352BAA51-4B4E-4AB9-AE77-0CD2E9AF8ADD}">
      <dsp:nvSpPr>
        <dsp:cNvPr id="0" name=""/>
        <dsp:cNvSpPr/>
      </dsp:nvSpPr>
      <dsp:spPr>
        <a:xfrm>
          <a:off x="3233877" y="1280989"/>
          <a:ext cx="1803410" cy="901705"/>
        </a:xfrm>
        <a:prstGeom prst="roundRect">
          <a:avLst/>
        </a:prstGeom>
        <a:solidFill>
          <a:schemeClr val="accent2">
            <a:hueOff val="2584046"/>
            <a:satOff val="-8075"/>
            <a:lumOff val="45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refill</a:t>
          </a:r>
        </a:p>
      </dsp:txBody>
      <dsp:txXfrm>
        <a:off x="3277895" y="1325007"/>
        <a:ext cx="1715374" cy="813669"/>
      </dsp:txXfrm>
    </dsp:sp>
    <dsp:sp modelId="{D0B9627B-C66A-4A5B-AF21-D7D214F70347}">
      <dsp:nvSpPr>
        <dsp:cNvPr id="0" name=""/>
        <dsp:cNvSpPr/>
      </dsp:nvSpPr>
      <dsp:spPr>
        <a:xfrm>
          <a:off x="2616536" y="3180971"/>
          <a:ext cx="1803410" cy="901705"/>
        </a:xfrm>
        <a:prstGeom prst="roundRect">
          <a:avLst/>
        </a:prstGeom>
        <a:solidFill>
          <a:schemeClr val="accent2">
            <a:hueOff val="5168092"/>
            <a:satOff val="-16151"/>
            <a:lumOff val="90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Access medicine</a:t>
          </a:r>
        </a:p>
      </dsp:txBody>
      <dsp:txXfrm>
        <a:off x="2660554" y="3224989"/>
        <a:ext cx="1715374" cy="813669"/>
      </dsp:txXfrm>
    </dsp:sp>
    <dsp:sp modelId="{1C784DB1-CE47-4868-A753-2DE99B16C05C}">
      <dsp:nvSpPr>
        <dsp:cNvPr id="0" name=""/>
        <dsp:cNvSpPr/>
      </dsp:nvSpPr>
      <dsp:spPr>
        <a:xfrm>
          <a:off x="618777" y="3180971"/>
          <a:ext cx="1803410" cy="901705"/>
        </a:xfrm>
        <a:prstGeom prst="roundRect">
          <a:avLst/>
        </a:prstGeom>
        <a:solidFill>
          <a:schemeClr val="accent2">
            <a:hueOff val="7752138"/>
            <a:satOff val="-24226"/>
            <a:lumOff val="13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Completes </a:t>
          </a:r>
        </a:p>
      </dsp:txBody>
      <dsp:txXfrm>
        <a:off x="662795" y="3224989"/>
        <a:ext cx="1715374" cy="813669"/>
      </dsp:txXfrm>
    </dsp:sp>
    <dsp:sp modelId="{028BBB82-035F-4EA5-B4D9-84B18EFE815F}">
      <dsp:nvSpPr>
        <dsp:cNvPr id="0" name=""/>
        <dsp:cNvSpPr/>
      </dsp:nvSpPr>
      <dsp:spPr>
        <a:xfrm>
          <a:off x="1436" y="1280989"/>
          <a:ext cx="1803410" cy="901705"/>
        </a:xfrm>
        <a:prstGeom prst="roundRect">
          <a:avLst/>
        </a:prstGeom>
        <a:solidFill>
          <a:schemeClr val="accent2">
            <a:hueOff val="10336185"/>
            <a:satOff val="-32302"/>
            <a:lumOff val="18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Stratify/adjust approach</a:t>
          </a:r>
        </a:p>
      </dsp:txBody>
      <dsp:txXfrm>
        <a:off x="45454" y="1325007"/>
        <a:ext cx="1715374" cy="813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D7754-A085-48CE-90D0-8FC39CFA67DF}">
      <dsp:nvSpPr>
        <dsp:cNvPr id="0" name=""/>
        <dsp:cNvSpPr/>
      </dsp:nvSpPr>
      <dsp:spPr>
        <a:xfrm>
          <a:off x="0" y="442719"/>
          <a:ext cx="8637625" cy="12562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99426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Demand generation</a:t>
          </a:r>
          <a:endParaRPr lang="en-US" sz="1400" kern="1200" dirty="0"/>
        </a:p>
      </dsp:txBody>
      <dsp:txXfrm>
        <a:off x="0" y="756776"/>
        <a:ext cx="8323568" cy="628113"/>
      </dsp:txXfrm>
    </dsp:sp>
    <dsp:sp modelId="{95BE4FF1-2437-452A-8C30-70895904F58A}">
      <dsp:nvSpPr>
        <dsp:cNvPr id="0" name=""/>
        <dsp:cNvSpPr/>
      </dsp:nvSpPr>
      <dsp:spPr>
        <a:xfrm>
          <a:off x="1596233" y="861657"/>
          <a:ext cx="7041392" cy="12562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99426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Diagnostic services &amp; linkage to care</a:t>
          </a:r>
          <a:endParaRPr lang="en-US" sz="1400" kern="1200" dirty="0"/>
        </a:p>
      </dsp:txBody>
      <dsp:txXfrm>
        <a:off x="1596233" y="1175714"/>
        <a:ext cx="6727335" cy="628113"/>
      </dsp:txXfrm>
    </dsp:sp>
    <dsp:sp modelId="{F1226DFC-01DA-433A-A3DF-6C5DC8F96E82}">
      <dsp:nvSpPr>
        <dsp:cNvPr id="0" name=""/>
        <dsp:cNvSpPr/>
      </dsp:nvSpPr>
      <dsp:spPr>
        <a:xfrm>
          <a:off x="3192466" y="1280595"/>
          <a:ext cx="5445159" cy="12562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99426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Adherence: Reminders, Refill monitoring &amp; Dose implementation</a:t>
          </a:r>
          <a:endParaRPr lang="en-US" sz="1400" kern="1200" dirty="0"/>
        </a:p>
      </dsp:txBody>
      <dsp:txXfrm>
        <a:off x="3192466" y="1594652"/>
        <a:ext cx="5131102" cy="628113"/>
      </dsp:txXfrm>
    </dsp:sp>
    <dsp:sp modelId="{CEFF734F-F855-414D-BE56-8C5BE4816E00}">
      <dsp:nvSpPr>
        <dsp:cNvPr id="0" name=""/>
        <dsp:cNvSpPr/>
      </dsp:nvSpPr>
      <dsp:spPr>
        <a:xfrm>
          <a:off x="4789563" y="1699240"/>
          <a:ext cx="3848062" cy="12562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99426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Payments to providers (labs, chemists, quacks, doctors)</a:t>
          </a:r>
          <a:endParaRPr lang="en-US" sz="1400" kern="1200" dirty="0"/>
        </a:p>
      </dsp:txBody>
      <dsp:txXfrm>
        <a:off x="4789563" y="2013297"/>
        <a:ext cx="3534005" cy="628113"/>
      </dsp:txXfrm>
    </dsp:sp>
    <dsp:sp modelId="{BB826883-22BD-42FC-9DE6-313F442B1DF9}">
      <dsp:nvSpPr>
        <dsp:cNvPr id="0" name=""/>
        <dsp:cNvSpPr/>
      </dsp:nvSpPr>
      <dsp:spPr>
        <a:xfrm>
          <a:off x="6385796" y="2118178"/>
          <a:ext cx="2251829" cy="12562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99426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Payments to patients</a:t>
          </a:r>
          <a:endParaRPr lang="en-US" sz="1400" kern="1200" dirty="0"/>
        </a:p>
      </dsp:txBody>
      <dsp:txXfrm>
        <a:off x="6385796" y="2432235"/>
        <a:ext cx="1937772" cy="628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89300-A2D3-4A2C-A72A-38857A5A425A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3B369-812B-412D-8685-26FB81D952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8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Bill &amp; Melinda Gates Foundation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5C9E8-9674-4350-989A-CBF182CF309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7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Bill &amp; Melinda Gates Foundation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5C9E8-9674-4350-989A-CBF182CF309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8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Population</a:t>
            </a:r>
            <a:r>
              <a:rPr lang="en-IN" baseline="0" dirty="0"/>
              <a:t> – completely urban Mumbai; 33% urban in Patna; 25% urban in Mehsana</a:t>
            </a:r>
          </a:p>
          <a:p>
            <a:r>
              <a:rPr lang="en-IN" baseline="0" dirty="0"/>
              <a:t>Public health capacity – health facility to population ratio – </a:t>
            </a:r>
            <a:r>
              <a:rPr lang="en-IN" baseline="0" dirty="0">
                <a:solidFill>
                  <a:srgbClr val="FF0000"/>
                </a:solidFill>
              </a:rPr>
              <a:t>Patna - 224614 </a:t>
            </a:r>
            <a:r>
              <a:rPr lang="en-IN" baseline="0" dirty="0"/>
              <a:t>; Mehsana – 30000:1; Mumbai – 50000:1</a:t>
            </a:r>
          </a:p>
          <a:p>
            <a:r>
              <a:rPr lang="en-IN" baseline="0" dirty="0"/>
              <a:t>Patients registered in public sector – Patna – 235:1 (4000-4500 per year); Mehsana – 130:1 (2000-2500 per year); Mumbai – 140:1 (30,000 per year)</a:t>
            </a:r>
          </a:p>
          <a:p>
            <a:r>
              <a:rPr lang="en-IN" baseline="0" dirty="0"/>
              <a:t>Private providers – providers to population ratio – Patna – 53:1 (equal AYUSH); Mehsana – 22:1 (1/3</a:t>
            </a:r>
            <a:r>
              <a:rPr lang="en-IN" baseline="30000" dirty="0"/>
              <a:t>rd</a:t>
            </a:r>
            <a:r>
              <a:rPr lang="en-IN" baseline="0" dirty="0"/>
              <a:t> AYUSH); Mumbai - 18:1 (1.5 times more AYUSH)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335BF-6BF9-4F15-8F3C-81B4D408EE76}" type="slidenum">
              <a:rPr lang="en-IN" smtClean="0">
                <a:solidFill>
                  <a:prstClr val="black"/>
                </a:solidFill>
              </a:rPr>
              <a:pPr/>
              <a:t>16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6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Bill &amp; Melinda Gates Foundation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5C9E8-9674-4350-989A-CBF182CF309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2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1,00,000</a:t>
            </a:r>
            <a:r>
              <a:rPr lang="en-US" baseline="0" dirty="0"/>
              <a:t> or 100,000 population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Bill &amp; Melinda Gates Foundation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5C9E8-9674-4350-989A-CBF182CF309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8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Bill &amp; Melinda Gates Foundation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5C9E8-9674-4350-989A-CBF182CF309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47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© Bill &amp; Melinda Gates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A5C9E8-9674-4350-989A-CBF182CF309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7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dfvsdfs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43D19E-BFDB-4C92-8EDD-32EDDA8F41DF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74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701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87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53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7" y="1289051"/>
            <a:ext cx="8329613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 baseline="0"/>
            </a:lvl1pPr>
            <a:lvl2pPr marL="171430" indent="-171430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857" indent="-171430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200" baseline="0"/>
            </a:lvl3pPr>
            <a:lvl4pPr marL="515873" indent="-173018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03" indent="-171430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60718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2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715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6015" y="0"/>
            <a:ext cx="5487987" cy="5143500"/>
          </a:xfrm>
        </p:spPr>
        <p:txBody>
          <a:bodyPr tIns="822857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5" y="484692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6607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58" tIns="1828574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95168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5127" y="871712"/>
            <a:ext cx="8329613" cy="450099"/>
          </a:xfrm>
        </p:spPr>
        <p:txBody>
          <a:bodyPr/>
          <a:lstStyle>
            <a:lvl1pPr marL="0" indent="0">
              <a:buNone/>
              <a:defRPr sz="1300" baseline="0"/>
            </a:lvl1pPr>
            <a:lvl2pPr marL="0" indent="0">
              <a:buFont typeface="Arial" panose="020B0604020202020204" pitchFamily="34" charset="0"/>
              <a:buNone/>
              <a:defRPr sz="1300"/>
            </a:lvl2pPr>
            <a:lvl3pPr marL="0" indent="0">
              <a:buNone/>
              <a:defRPr sz="1300"/>
            </a:lvl3pPr>
            <a:lvl4pPr marL="0" indent="0">
              <a:buNone/>
              <a:defRPr sz="1300"/>
            </a:lvl4pPr>
            <a:lvl5pPr marL="0" indent="0">
              <a:buNone/>
              <a:defRPr sz="130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65127" y="1462089"/>
            <a:ext cx="8329613" cy="3216275"/>
          </a:xfrm>
        </p:spPr>
        <p:txBody>
          <a:bodyPr tIns="1097144"/>
          <a:lstStyle>
            <a:lvl1pPr marL="0" indent="0" algn="ctr">
              <a:buNone/>
              <a:defRPr sz="1200" baseline="0"/>
            </a:lvl1pPr>
            <a:lvl2pPr marL="0" indent="0"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7" y="484632"/>
            <a:ext cx="8329613" cy="3819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63736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289051"/>
            <a:ext cx="8129946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500" b="0" baseline="0"/>
            </a:lvl1pPr>
            <a:lvl2pPr marL="171446" indent="-171446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/>
              <a:buChar char="•"/>
              <a:defRPr sz="1300"/>
            </a:lvl2pPr>
            <a:lvl3pPr marL="342892" indent="-171446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Lucida Grande"/>
              <a:buChar char="-"/>
              <a:tabLst/>
              <a:defRPr baseline="0"/>
            </a:lvl3pPr>
            <a:lvl4pPr marL="515925" indent="-173034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71" indent="-171446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 rot="5400000">
            <a:off x="7981950" y="1485900"/>
            <a:ext cx="1828800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500" b="0" i="0" spc="105" dirty="0">
                <a:solidFill>
                  <a:schemeClr val="bg1"/>
                </a:solidFill>
                <a:latin typeface="DINOT-Bold"/>
                <a:cs typeface="DINOT-Bold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364805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289051"/>
            <a:ext cx="8129946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500" b="0" baseline="0"/>
            </a:lvl1pPr>
            <a:lvl2pPr marL="171446" indent="-171446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/>
              <a:buChar char="•"/>
              <a:defRPr sz="1300"/>
            </a:lvl2pPr>
            <a:lvl3pPr marL="342892" indent="-171446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Lucida Grande"/>
              <a:buChar char="-"/>
              <a:tabLst/>
              <a:defRPr baseline="0"/>
            </a:lvl3pPr>
            <a:lvl4pPr marL="515925" indent="-173034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71" indent="-171446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313003"/>
            <a:ext cx="7349087" cy="649022"/>
          </a:xfrm>
        </p:spPr>
        <p:txBody>
          <a:bodyPr/>
          <a:lstStyle>
            <a:lvl1pPr>
              <a:defRPr sz="2100" cap="all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Insert Headline Here – </a:t>
            </a:r>
            <a:br>
              <a:rPr lang="en-US" dirty="0"/>
            </a:br>
            <a:r>
              <a:rPr lang="en-US" dirty="0"/>
              <a:t>Up To 2 Full Width Lines (All Caps)</a:t>
            </a:r>
          </a:p>
        </p:txBody>
      </p:sp>
      <p:sp>
        <p:nvSpPr>
          <p:cNvPr id="4" name="TextBox 3"/>
          <p:cNvSpPr txBox="1"/>
          <p:nvPr userDrawn="1"/>
        </p:nvSpPr>
        <p:spPr>
          <a:xfrm rot="5400000">
            <a:off x="7981950" y="1485900"/>
            <a:ext cx="1828800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500" b="0" i="0" spc="105" dirty="0">
                <a:solidFill>
                  <a:schemeClr val="bg1"/>
                </a:solidFill>
                <a:latin typeface="DINOT-Bold"/>
                <a:cs typeface="DINOT-Bold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11143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9144000" cy="51435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1844776"/>
            <a:ext cx="4140200" cy="847549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6" y="2722335"/>
            <a:ext cx="4140200" cy="52251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4056062"/>
            <a:ext cx="4140200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4" y="3493008"/>
            <a:ext cx="4140201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  <a:prstGeom prst="rect">
            <a:avLst/>
          </a:prstGeo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</a:rPr>
              <a:t>© Bill &amp; Melinda Gates Foundation      |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6" y="1864704"/>
            <a:ext cx="8347074" cy="71180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2300"/>
              </a:lnSpc>
              <a:defRPr sz="2300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2626207"/>
            <a:ext cx="8347075" cy="4401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4059936"/>
            <a:ext cx="8329613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5" y="3493008"/>
            <a:ext cx="8347075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65125" y="3220289"/>
            <a:ext cx="834707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280" y="1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  <a:prstGeom prst="rect">
            <a:avLst/>
          </a:prstGeom>
        </p:spPr>
        <p:txBody>
          <a:bodyPr/>
          <a:lstStyle>
            <a:lvl1pPr>
              <a:defRPr sz="500"/>
            </a:lvl1pPr>
          </a:lstStyle>
          <a:p>
            <a:pPr algn="r"/>
            <a:r>
              <a:rPr lang="en-US">
                <a:solidFill>
                  <a:srgbClr val="59452A"/>
                </a:solidFill>
              </a:rPr>
              <a:t>© Bill &amp; Melinda Gates Foundation      |</a:t>
            </a:r>
            <a:endParaRPr lang="en-US" dirty="0">
              <a:solidFill>
                <a:srgbClr val="5945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63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81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51435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3400"/>
              </a:lnSpc>
              <a:spcBef>
                <a:spcPts val="1200"/>
              </a:spcBef>
              <a:buNone/>
              <a:defRPr lang="en-US" sz="3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36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8786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4" y="1289050"/>
            <a:ext cx="8329613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 baseline="0"/>
            </a:lvl1pPr>
            <a:lvl2pPr marL="171450" indent="-171450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900" indent="-171450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200" baseline="0"/>
            </a:lvl3pPr>
            <a:lvl4pPr marL="515938" indent="-173038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88" indent="-171450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4" y="484691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294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4" y="1139720"/>
            <a:ext cx="8329613" cy="298660"/>
          </a:xfrm>
        </p:spPr>
        <p:txBody>
          <a:bodyPr/>
          <a:lstStyle>
            <a:lvl1pPr>
              <a:lnSpc>
                <a:spcPts val="1600"/>
              </a:lnSpc>
              <a:spcBef>
                <a:spcPts val="0"/>
              </a:spcBef>
              <a:defRPr sz="1400" b="1" baseline="0"/>
            </a:lvl1pPr>
            <a:lvl2pPr marL="171450" indent="-171450">
              <a:spcBef>
                <a:spcPts val="336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900" indent="-171450">
              <a:spcBef>
                <a:spcPts val="336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515938" indent="-173038">
              <a:spcBef>
                <a:spcPts val="336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88" indent="-171450">
              <a:spcBef>
                <a:spcPts val="336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65125" y="1528723"/>
            <a:ext cx="8347075" cy="3166203"/>
          </a:xfrm>
        </p:spPr>
        <p:txBody>
          <a:bodyPr/>
          <a:lstStyle>
            <a:lvl1pPr>
              <a:spcBef>
                <a:spcPts val="600"/>
              </a:spcBef>
              <a:defRPr sz="1300"/>
            </a:lvl1pPr>
            <a:lvl2pPr>
              <a:spcBef>
                <a:spcPts val="600"/>
              </a:spcBef>
              <a:defRPr sz="1300"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 sz="1100"/>
            </a:lvl4pPr>
            <a:lvl5pPr>
              <a:spcBef>
                <a:spcPts val="600"/>
              </a:spcBef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4" y="484691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7573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665538" y="539496"/>
            <a:ext cx="5046662" cy="415159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65125" y="484307"/>
            <a:ext cx="3170238" cy="646646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5125" y="871710"/>
            <a:ext cx="8329613" cy="450099"/>
          </a:xfrm>
        </p:spPr>
        <p:txBody>
          <a:bodyPr/>
          <a:lstStyle>
            <a:lvl1pPr marL="0" indent="0">
              <a:buNone/>
              <a:defRPr sz="1250" baseline="0"/>
            </a:lvl1pPr>
            <a:lvl2pPr marL="0" indent="0">
              <a:buFont typeface="Arial" panose="020B0604020202020204" pitchFamily="34" charset="0"/>
              <a:buNone/>
              <a:defRPr sz="1250"/>
            </a:lvl2pPr>
            <a:lvl3pPr marL="0" indent="0">
              <a:buNone/>
              <a:defRPr sz="1250"/>
            </a:lvl3pPr>
            <a:lvl4pPr marL="0" indent="0">
              <a:buNone/>
              <a:defRPr sz="1250"/>
            </a:lvl4pPr>
            <a:lvl5pPr marL="0" indent="0">
              <a:buNone/>
              <a:defRPr sz="125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65124" y="1462088"/>
            <a:ext cx="8329613" cy="3216275"/>
          </a:xfrm>
        </p:spPr>
        <p:txBody>
          <a:bodyPr tIns="1097280"/>
          <a:lstStyle>
            <a:lvl1pPr marL="0" indent="0" algn="ctr">
              <a:buNone/>
              <a:defRPr sz="1200" baseline="0"/>
            </a:lvl1pPr>
            <a:lvl2pPr marL="0" indent="0"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4" y="484632"/>
            <a:ext cx="8329613" cy="3819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7470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1289050"/>
            <a:ext cx="5038726" cy="33893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0"/>
            <a:ext cx="3170238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/>
            </a:lvl3pPr>
            <a:lvl4pPr marL="515937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554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0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 baseline="0"/>
            </a:lvl3pPr>
            <a:lvl4pPr marL="515937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80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2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5125" y="484691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488950"/>
            <a:ext cx="5038726" cy="418941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995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0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515937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80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6013" y="0"/>
            <a:ext cx="5487987" cy="51435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501982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5" y="484691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31903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116514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289051"/>
            <a:ext cx="8129946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500" b="0" baseline="0"/>
            </a:lvl1pPr>
            <a:lvl2pPr marL="171446" indent="-171446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/>
              <a:buChar char="•"/>
              <a:defRPr sz="1300"/>
            </a:lvl2pPr>
            <a:lvl3pPr marL="342892" indent="-171446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Lucida Grande"/>
              <a:buChar char="-"/>
              <a:tabLst/>
              <a:defRPr baseline="0"/>
            </a:lvl3pPr>
            <a:lvl4pPr marL="515925" indent="-173034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71" indent="-171446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 rot="5400000">
            <a:off x="7981950" y="1485900"/>
            <a:ext cx="1828800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500" spc="105" dirty="0">
                <a:solidFill>
                  <a:srgbClr val="FFFFFF"/>
                </a:solidFill>
                <a:latin typeface="DINOT-Bold"/>
                <a:cs typeface="DINOT-Bold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23579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571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51200"/>
            <a:ext cx="823277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9200"/>
            <a:ext cx="8229600" cy="3524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783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46818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59452A"/>
                </a:solidFill>
              </a:rPr>
              <a:t>1 January 2014</a:t>
            </a:r>
            <a:endParaRPr lang="en-US" dirty="0">
              <a:solidFill>
                <a:srgbClr val="59452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5945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488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Head + Copy (No Visu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8" y="438231"/>
            <a:ext cx="8340725" cy="21929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8" y="1289569"/>
            <a:ext cx="8329613" cy="3388794"/>
          </a:xfrm>
        </p:spPr>
        <p:txBody>
          <a:bodyPr/>
          <a:lstStyle>
            <a:lvl1pPr>
              <a:spcBef>
                <a:spcPts val="450"/>
              </a:spcBef>
              <a:defRPr sz="1050" b="0" baseline="0"/>
            </a:lvl1pPr>
            <a:lvl2pPr marL="300038" indent="-145256"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975"/>
            </a:lvl2pPr>
            <a:lvl3pPr marL="429816" indent="-129779">
              <a:spcBef>
                <a:spcPts val="0"/>
              </a:spcBef>
              <a:buClr>
                <a:srgbClr val="3086AB"/>
              </a:buClr>
              <a:buFont typeface="Arial" panose="020B0604020202020204" pitchFamily="34" charset="0"/>
              <a:buChar char="-"/>
              <a:tabLst/>
              <a:defRPr baseline="0"/>
            </a:lvl3pPr>
            <a:lvl4pPr marL="600075" indent="-153591">
              <a:spcBef>
                <a:spcPts val="0"/>
              </a:spcBef>
              <a:spcAft>
                <a:spcPts val="450"/>
              </a:spcAft>
              <a:buFontTx/>
              <a:buNone/>
              <a:defRPr/>
            </a:lvl4pPr>
            <a:lvl5pPr marL="601266" indent="-130969">
              <a:spcBef>
                <a:spcPts val="450"/>
              </a:spcBef>
              <a:defRPr/>
            </a:lvl5pPr>
          </a:lstStyle>
          <a:p>
            <a:pPr lvl="0"/>
            <a:r>
              <a:rPr lang="en-US"/>
              <a:t>Insert bullet list – at 1/3 width of slide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0"/>
            <a:r>
              <a:rPr lang="en-US"/>
              <a:t>Example of next section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5623564" y="4895959"/>
            <a:ext cx="2895600" cy="155598"/>
          </a:xfrm>
          <a:prstGeom prst="rect">
            <a:avLst/>
          </a:prstGeom>
        </p:spPr>
        <p:txBody>
          <a:bodyPr/>
          <a:lstStyle/>
          <a:p>
            <a:pPr algn="r" defTabSz="342900"/>
            <a:r>
              <a:rPr lang="en-US">
                <a:solidFill>
                  <a:srgbClr val="59452A"/>
                </a:solidFill>
              </a:rPr>
              <a:t>© 2014 Bill &amp; Melinda Gates Foundation      |</a:t>
            </a:r>
            <a:endParaRPr lang="en-US" dirty="0">
              <a:solidFill>
                <a:srgbClr val="59452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519744" y="4895518"/>
            <a:ext cx="190083" cy="155598"/>
          </a:xfrm>
          <a:prstGeom prst="rect">
            <a:avLst/>
          </a:prstGeom>
        </p:spPr>
        <p:txBody>
          <a:bodyPr/>
          <a:lstStyle/>
          <a:p>
            <a:pPr defTabSz="342900"/>
            <a:fld id="{D3F7C509-FEEF-45D3-B896-7C07814C0C13}" type="slidenum">
              <a:rPr lang="en-US">
                <a:solidFill>
                  <a:srgbClr val="59452A"/>
                </a:solidFill>
              </a:rPr>
              <a:pPr defTabSz="342900"/>
              <a:t>‹#›</a:t>
            </a:fld>
            <a:endParaRPr lang="en-US" dirty="0">
              <a:solidFill>
                <a:srgbClr val="5945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9144000" cy="5143500"/>
          </a:xfrm>
        </p:spPr>
        <p:txBody>
          <a:bodyPr lIns="4754288" tIns="1920000" rIns="0" bIns="0"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1844781"/>
            <a:ext cx="4140200" cy="847549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6" y="2722340"/>
            <a:ext cx="4140200" cy="52251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4056064"/>
            <a:ext cx="4140200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5" y="3493013"/>
            <a:ext cx="4140201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</a:rPr>
              <a:t>© Bill &amp; Melinda Gates Foundation      |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6" y="1864709"/>
            <a:ext cx="8347074" cy="71180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2300"/>
              </a:lnSpc>
              <a:defRPr sz="2300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9" y="2626209"/>
            <a:ext cx="8347075" cy="4401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accent4"/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7" y="4059936"/>
            <a:ext cx="8329613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9" y="3493013"/>
            <a:ext cx="8347075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288"/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65129" y="3220289"/>
            <a:ext cx="834707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80" y="1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</p:spPr>
        <p:txBody>
          <a:bodyPr/>
          <a:lstStyle>
            <a:lvl1pPr>
              <a:defRPr sz="500"/>
            </a:lvl1pPr>
          </a:lstStyle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5143500"/>
          </a:xfrm>
          <a:solidFill>
            <a:schemeClr val="accent3"/>
          </a:solidFill>
        </p:spPr>
        <p:txBody>
          <a:bodyPr lIns="365715" tIns="685715" rIns="365715" bIns="1828574"/>
          <a:lstStyle>
            <a:lvl1pPr marL="0" indent="0">
              <a:lnSpc>
                <a:spcPts val="3400"/>
              </a:lnSpc>
              <a:spcBef>
                <a:spcPts val="1200"/>
              </a:spcBef>
              <a:buNone/>
              <a:defRPr lang="en-US" sz="3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36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348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7" y="1289051"/>
            <a:ext cx="8329613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 baseline="0"/>
            </a:lvl1pPr>
            <a:lvl2pPr marL="171430" indent="-171430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857" indent="-171430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200" baseline="0"/>
            </a:lvl3pPr>
            <a:lvl4pPr marL="515873" indent="-173018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03" indent="-171430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292524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7" y="1139721"/>
            <a:ext cx="8329613" cy="298660"/>
          </a:xfrm>
        </p:spPr>
        <p:txBody>
          <a:bodyPr/>
          <a:lstStyle>
            <a:lvl1pPr>
              <a:lnSpc>
                <a:spcPts val="1600"/>
              </a:lnSpc>
              <a:spcBef>
                <a:spcPts val="0"/>
              </a:spcBef>
              <a:defRPr sz="1400" b="1" baseline="0"/>
            </a:lvl1pPr>
            <a:lvl2pPr marL="171430" indent="-171430">
              <a:spcBef>
                <a:spcPts val="336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857" indent="-171430">
              <a:spcBef>
                <a:spcPts val="336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515873" indent="-173018">
              <a:spcBef>
                <a:spcPts val="336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03" indent="-171430">
              <a:spcBef>
                <a:spcPts val="336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65129" y="1528724"/>
            <a:ext cx="8347075" cy="3166203"/>
          </a:xfrm>
        </p:spPr>
        <p:txBody>
          <a:bodyPr/>
          <a:lstStyle>
            <a:lvl1pPr>
              <a:spcBef>
                <a:spcPts val="600"/>
              </a:spcBef>
              <a:defRPr sz="1300"/>
            </a:lvl1pPr>
            <a:lvl2pPr>
              <a:spcBef>
                <a:spcPts val="600"/>
              </a:spcBef>
              <a:defRPr sz="1300"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 sz="1100"/>
            </a:lvl4pPr>
            <a:lvl5pPr>
              <a:spcBef>
                <a:spcPts val="6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817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665539" y="539496"/>
            <a:ext cx="5046662" cy="415159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65125" y="484307"/>
            <a:ext cx="3170238" cy="646646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1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5127" y="871712"/>
            <a:ext cx="8329613" cy="450099"/>
          </a:xfrm>
        </p:spPr>
        <p:txBody>
          <a:bodyPr/>
          <a:lstStyle>
            <a:lvl1pPr marL="0" indent="0">
              <a:buNone/>
              <a:defRPr sz="1300" baseline="0"/>
            </a:lvl1pPr>
            <a:lvl2pPr marL="0" indent="0">
              <a:buFont typeface="Arial" panose="020B0604020202020204" pitchFamily="34" charset="0"/>
              <a:buNone/>
              <a:defRPr sz="1300"/>
            </a:lvl2pPr>
            <a:lvl3pPr marL="0" indent="0">
              <a:buNone/>
              <a:defRPr sz="1300"/>
            </a:lvl3pPr>
            <a:lvl4pPr marL="0" indent="0">
              <a:buNone/>
              <a:defRPr sz="1300"/>
            </a:lvl4pPr>
            <a:lvl5pPr marL="0" indent="0">
              <a:buNone/>
              <a:defRPr sz="130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65127" y="1462089"/>
            <a:ext cx="8329613" cy="3216275"/>
          </a:xfrm>
        </p:spPr>
        <p:txBody>
          <a:bodyPr tIns="1097144"/>
          <a:lstStyle>
            <a:lvl1pPr marL="0" indent="0" algn="ctr">
              <a:buNone/>
              <a:defRPr sz="1200" baseline="0"/>
            </a:lvl1pPr>
            <a:lvl2pPr marL="0" indent="0"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7" y="484632"/>
            <a:ext cx="8329613" cy="3819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359582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1289051"/>
            <a:ext cx="5038726" cy="33893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1"/>
            <a:ext cx="3170238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52880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712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2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 baseline="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715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5125" y="484692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488952"/>
            <a:ext cx="5038726" cy="418941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3247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2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715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6015" y="0"/>
            <a:ext cx="5487987" cy="5143500"/>
          </a:xfrm>
        </p:spPr>
        <p:txBody>
          <a:bodyPr tIns="822857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5" y="484692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79153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58" tIns="1828574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228833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88"/>
            <a:fld id="{DA77B4B0-2F74-4352-AE9E-D8BDCCA6C002}" type="datetimeFigureOut">
              <a:rPr lang="en-IN">
                <a:solidFill>
                  <a:srgbClr val="59452A"/>
                </a:solidFill>
              </a:rPr>
              <a:pPr defTabSz="914288"/>
              <a:t>06-01-2019</a:t>
            </a:fld>
            <a:endParaRPr lang="en-IN">
              <a:solidFill>
                <a:srgbClr val="59452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4793-BB66-43C8-BDAD-CF69AFF7D451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939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9144000" cy="5143500"/>
          </a:xfrm>
        </p:spPr>
        <p:txBody>
          <a:bodyPr lIns="4754288" tIns="1920000" rIns="0" bIns="0"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1844781"/>
            <a:ext cx="4140200" cy="847549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6" y="2722340"/>
            <a:ext cx="4140200" cy="52251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4056064"/>
            <a:ext cx="4140200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5" y="3493013"/>
            <a:ext cx="4140201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</a:rPr>
              <a:t>© Bill &amp; Melinda Gates Foundation      |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6" y="1864709"/>
            <a:ext cx="8347074" cy="71180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2300"/>
              </a:lnSpc>
              <a:defRPr sz="2300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9" y="2626209"/>
            <a:ext cx="8347075" cy="4401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accent4"/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7" y="4059936"/>
            <a:ext cx="8329613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9" y="3493013"/>
            <a:ext cx="8347075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288"/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65129" y="3220289"/>
            <a:ext cx="834707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80" y="1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</p:spPr>
        <p:txBody>
          <a:bodyPr/>
          <a:lstStyle>
            <a:lvl1pPr>
              <a:defRPr sz="500"/>
            </a:lvl1pPr>
          </a:lstStyle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92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5143500"/>
          </a:xfrm>
          <a:solidFill>
            <a:schemeClr val="accent3"/>
          </a:solidFill>
        </p:spPr>
        <p:txBody>
          <a:bodyPr lIns="365715" tIns="685715" rIns="365715" bIns="1828574"/>
          <a:lstStyle>
            <a:lvl1pPr marL="0" indent="0">
              <a:lnSpc>
                <a:spcPts val="3400"/>
              </a:lnSpc>
              <a:spcBef>
                <a:spcPts val="1200"/>
              </a:spcBef>
              <a:buNone/>
              <a:defRPr lang="en-US" sz="3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36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8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7" y="1289051"/>
            <a:ext cx="8329613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 baseline="0"/>
            </a:lvl1pPr>
            <a:lvl2pPr marL="171430" indent="-171430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857" indent="-171430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200" baseline="0"/>
            </a:lvl3pPr>
            <a:lvl4pPr marL="515873" indent="-173018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03" indent="-171430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42861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7" y="1139721"/>
            <a:ext cx="8329613" cy="298660"/>
          </a:xfrm>
        </p:spPr>
        <p:txBody>
          <a:bodyPr/>
          <a:lstStyle>
            <a:lvl1pPr>
              <a:lnSpc>
                <a:spcPts val="1600"/>
              </a:lnSpc>
              <a:spcBef>
                <a:spcPts val="0"/>
              </a:spcBef>
              <a:defRPr sz="1400" b="1" baseline="0"/>
            </a:lvl1pPr>
            <a:lvl2pPr marL="171430" indent="-171430">
              <a:spcBef>
                <a:spcPts val="336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857" indent="-171430">
              <a:spcBef>
                <a:spcPts val="336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515873" indent="-173018">
              <a:spcBef>
                <a:spcPts val="336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03" indent="-171430">
              <a:spcBef>
                <a:spcPts val="336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65129" y="1528724"/>
            <a:ext cx="8347075" cy="3166203"/>
          </a:xfrm>
        </p:spPr>
        <p:txBody>
          <a:bodyPr/>
          <a:lstStyle>
            <a:lvl1pPr>
              <a:spcBef>
                <a:spcPts val="600"/>
              </a:spcBef>
              <a:defRPr sz="1300"/>
            </a:lvl1pPr>
            <a:lvl2pPr>
              <a:spcBef>
                <a:spcPts val="600"/>
              </a:spcBef>
              <a:defRPr sz="1300"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 sz="1100"/>
            </a:lvl4pPr>
            <a:lvl5pPr>
              <a:spcBef>
                <a:spcPts val="6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86338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665539" y="539496"/>
            <a:ext cx="5046662" cy="415159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65125" y="484307"/>
            <a:ext cx="3170238" cy="646646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0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6742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5127" y="871712"/>
            <a:ext cx="8329613" cy="450099"/>
          </a:xfrm>
        </p:spPr>
        <p:txBody>
          <a:bodyPr/>
          <a:lstStyle>
            <a:lvl1pPr marL="0" indent="0">
              <a:buNone/>
              <a:defRPr sz="1300" baseline="0"/>
            </a:lvl1pPr>
            <a:lvl2pPr marL="0" indent="0">
              <a:buFont typeface="Arial" panose="020B0604020202020204" pitchFamily="34" charset="0"/>
              <a:buNone/>
              <a:defRPr sz="1300"/>
            </a:lvl2pPr>
            <a:lvl3pPr marL="0" indent="0">
              <a:buNone/>
              <a:defRPr sz="1300"/>
            </a:lvl3pPr>
            <a:lvl4pPr marL="0" indent="0">
              <a:buNone/>
              <a:defRPr sz="1300"/>
            </a:lvl4pPr>
            <a:lvl5pPr marL="0" indent="0">
              <a:buNone/>
              <a:defRPr sz="130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65127" y="1462089"/>
            <a:ext cx="8329613" cy="3216275"/>
          </a:xfrm>
        </p:spPr>
        <p:txBody>
          <a:bodyPr tIns="1097144"/>
          <a:lstStyle>
            <a:lvl1pPr marL="0" indent="0" algn="ctr">
              <a:buNone/>
              <a:defRPr sz="1200" baseline="0"/>
            </a:lvl1pPr>
            <a:lvl2pPr marL="0" indent="0"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7" y="484632"/>
            <a:ext cx="8329613" cy="3819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28062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1289051"/>
            <a:ext cx="5038726" cy="33893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1"/>
            <a:ext cx="3170238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6064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2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 baseline="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715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5125" y="484692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488952"/>
            <a:ext cx="5038726" cy="418941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86676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2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715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6015" y="0"/>
            <a:ext cx="5487987" cy="5143500"/>
          </a:xfrm>
        </p:spPr>
        <p:txBody>
          <a:bodyPr tIns="822857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5" y="484692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1659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58" tIns="1828574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189469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88"/>
            <a:fld id="{DA77B4B0-2F74-4352-AE9E-D8BDCCA6C002}" type="datetimeFigureOut">
              <a:rPr lang="en-IN">
                <a:solidFill>
                  <a:srgbClr val="59452A"/>
                </a:solidFill>
              </a:rPr>
              <a:pPr defTabSz="914288"/>
              <a:t>06-01-2019</a:t>
            </a:fld>
            <a:endParaRPr lang="en-IN">
              <a:solidFill>
                <a:srgbClr val="59452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4793-BB66-43C8-BDAD-CF69AFF7D451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720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9144000" cy="5143500"/>
          </a:xfrm>
        </p:spPr>
        <p:txBody>
          <a:bodyPr lIns="4754288" tIns="1920000" rIns="0" bIns="0"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1844781"/>
            <a:ext cx="4140200" cy="847549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6" y="2722340"/>
            <a:ext cx="4140200" cy="52251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4056064"/>
            <a:ext cx="4140200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5" y="3493013"/>
            <a:ext cx="4140201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</a:rPr>
              <a:t>© Bill &amp; Melinda Gates Foundation      |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6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6" y="1864709"/>
            <a:ext cx="8347074" cy="71180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2300"/>
              </a:lnSpc>
              <a:defRPr sz="2300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9" y="2626209"/>
            <a:ext cx="8347075" cy="4401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accent4"/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7" y="4059936"/>
            <a:ext cx="8329613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9" y="3493013"/>
            <a:ext cx="8347075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288"/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65129" y="3220289"/>
            <a:ext cx="834707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80" y="1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</p:spPr>
        <p:txBody>
          <a:bodyPr/>
          <a:lstStyle>
            <a:lvl1pPr>
              <a:defRPr sz="500"/>
            </a:lvl1pPr>
          </a:lstStyle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5143500"/>
          </a:xfrm>
          <a:solidFill>
            <a:schemeClr val="accent3"/>
          </a:solidFill>
        </p:spPr>
        <p:txBody>
          <a:bodyPr lIns="365715" tIns="685715" rIns="365715" bIns="1828574"/>
          <a:lstStyle>
            <a:lvl1pPr marL="0" indent="0">
              <a:lnSpc>
                <a:spcPts val="3400"/>
              </a:lnSpc>
              <a:spcBef>
                <a:spcPts val="1200"/>
              </a:spcBef>
              <a:buNone/>
              <a:defRPr lang="en-US" sz="3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36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12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7" y="1289051"/>
            <a:ext cx="8329613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 baseline="0"/>
            </a:lvl1pPr>
            <a:lvl2pPr marL="171430" indent="-171430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857" indent="-171430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200" baseline="0"/>
            </a:lvl3pPr>
            <a:lvl4pPr marL="515873" indent="-173018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03" indent="-171430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402860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9167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7" y="1139721"/>
            <a:ext cx="8329613" cy="298660"/>
          </a:xfrm>
        </p:spPr>
        <p:txBody>
          <a:bodyPr/>
          <a:lstStyle>
            <a:lvl1pPr>
              <a:lnSpc>
                <a:spcPts val="1600"/>
              </a:lnSpc>
              <a:spcBef>
                <a:spcPts val="0"/>
              </a:spcBef>
              <a:defRPr sz="1400" b="1" baseline="0"/>
            </a:lvl1pPr>
            <a:lvl2pPr marL="171430" indent="-171430">
              <a:spcBef>
                <a:spcPts val="336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857" indent="-171430">
              <a:spcBef>
                <a:spcPts val="336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515873" indent="-173018">
              <a:spcBef>
                <a:spcPts val="336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03" indent="-171430">
              <a:spcBef>
                <a:spcPts val="336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65129" y="1528724"/>
            <a:ext cx="8347075" cy="3166203"/>
          </a:xfrm>
        </p:spPr>
        <p:txBody>
          <a:bodyPr/>
          <a:lstStyle>
            <a:lvl1pPr>
              <a:spcBef>
                <a:spcPts val="600"/>
              </a:spcBef>
              <a:defRPr sz="1300"/>
            </a:lvl1pPr>
            <a:lvl2pPr>
              <a:spcBef>
                <a:spcPts val="600"/>
              </a:spcBef>
              <a:defRPr sz="1300"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 sz="1100"/>
            </a:lvl4pPr>
            <a:lvl5pPr>
              <a:spcBef>
                <a:spcPts val="6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425717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665539" y="539496"/>
            <a:ext cx="5046662" cy="415159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65125" y="484307"/>
            <a:ext cx="3170238" cy="646646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0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5127" y="871712"/>
            <a:ext cx="8329613" cy="450099"/>
          </a:xfrm>
        </p:spPr>
        <p:txBody>
          <a:bodyPr/>
          <a:lstStyle>
            <a:lvl1pPr marL="0" indent="0">
              <a:buNone/>
              <a:defRPr sz="1300" baseline="0"/>
            </a:lvl1pPr>
            <a:lvl2pPr marL="0" indent="0">
              <a:buFont typeface="Arial" panose="020B0604020202020204" pitchFamily="34" charset="0"/>
              <a:buNone/>
              <a:defRPr sz="1300"/>
            </a:lvl2pPr>
            <a:lvl3pPr marL="0" indent="0">
              <a:buNone/>
              <a:defRPr sz="1300"/>
            </a:lvl3pPr>
            <a:lvl4pPr marL="0" indent="0">
              <a:buNone/>
              <a:defRPr sz="1300"/>
            </a:lvl4pPr>
            <a:lvl5pPr marL="0" indent="0">
              <a:buNone/>
              <a:defRPr sz="130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65127" y="1462089"/>
            <a:ext cx="8329613" cy="3216275"/>
          </a:xfrm>
        </p:spPr>
        <p:txBody>
          <a:bodyPr tIns="1097144"/>
          <a:lstStyle>
            <a:lvl1pPr marL="0" indent="0" algn="ctr">
              <a:buNone/>
              <a:defRPr sz="1200" baseline="0"/>
            </a:lvl1pPr>
            <a:lvl2pPr marL="0" indent="0"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7" y="484632"/>
            <a:ext cx="8329613" cy="3819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150035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1289051"/>
            <a:ext cx="5038726" cy="33893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1"/>
            <a:ext cx="3170238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8596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2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 baseline="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715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5125" y="484692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488952"/>
            <a:ext cx="5038726" cy="418941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27456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2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715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6015" y="0"/>
            <a:ext cx="5487987" cy="5143500"/>
          </a:xfrm>
        </p:spPr>
        <p:txBody>
          <a:bodyPr tIns="822857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5" y="484692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04410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58" tIns="1828574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8616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288"/>
            <a:fld id="{F40EDD3B-9DAD-4B21-9E77-1E693651D553}" type="datetimeFigureOut">
              <a:rPr lang="en-IN">
                <a:solidFill>
                  <a:srgbClr val="59452A"/>
                </a:solidFill>
              </a:rPr>
              <a:pPr defTabSz="914288"/>
              <a:t>06-01-2019</a:t>
            </a:fld>
            <a:endParaRPr lang="en-IN">
              <a:solidFill>
                <a:srgbClr val="59452A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ADE9-2A03-4012-9343-CB3A37DD53A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3611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88"/>
            <a:fld id="{DA77B4B0-2F74-4352-AE9E-D8BDCCA6C002}" type="datetimeFigureOut">
              <a:rPr lang="en-IN">
                <a:solidFill>
                  <a:srgbClr val="59452A"/>
                </a:solidFill>
              </a:rPr>
              <a:pPr defTabSz="914288"/>
              <a:t>06-01-2019</a:t>
            </a:fld>
            <a:endParaRPr lang="en-IN">
              <a:solidFill>
                <a:srgbClr val="59452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4793-BB66-43C8-BDAD-CF69AFF7D451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1323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289051"/>
            <a:ext cx="8129946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500" b="0" baseline="0"/>
            </a:lvl1pPr>
            <a:lvl2pPr marL="171446" indent="-171446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/>
              <a:buChar char="•"/>
              <a:defRPr sz="1300"/>
            </a:lvl2pPr>
            <a:lvl3pPr marL="342892" indent="-171446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Lucida Grande"/>
              <a:buChar char="-"/>
              <a:tabLst/>
              <a:defRPr baseline="0"/>
            </a:lvl3pPr>
            <a:lvl4pPr marL="515925" indent="-173034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71" indent="-171446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 rot="5400000">
            <a:off x="7981950" y="1485900"/>
            <a:ext cx="1828800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288"/>
            <a:r>
              <a:rPr lang="en-US" sz="1500" spc="105" dirty="0">
                <a:solidFill>
                  <a:srgbClr val="FFFFFF"/>
                </a:solidFill>
                <a:latin typeface="DINOT-Bold"/>
                <a:cs typeface="DINOT-Bold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332665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597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9144000" cy="5143500"/>
          </a:xfrm>
        </p:spPr>
        <p:txBody>
          <a:bodyPr lIns="4754288" tIns="1920000" rIns="0" bIns="0"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5" y="1844781"/>
            <a:ext cx="4140200" cy="847549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6" y="2722340"/>
            <a:ext cx="4140200" cy="52251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4056064"/>
            <a:ext cx="4140200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5" y="3493013"/>
            <a:ext cx="4140201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</p:spPr>
        <p:txBody>
          <a:bodyPr/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</a:rPr>
              <a:t>© Bill &amp; Melinda Gates Foundation      |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1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6" y="1864709"/>
            <a:ext cx="8347074" cy="71180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2300"/>
              </a:lnSpc>
              <a:defRPr sz="2300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9" y="2626209"/>
            <a:ext cx="8347075" cy="4401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accent4"/>
                </a:solidFill>
              </a:defRPr>
            </a:lvl1pPr>
            <a:lvl2pPr marL="457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7" y="4059936"/>
            <a:ext cx="8329613" cy="760868"/>
          </a:xfrm>
        </p:spPr>
        <p:txBody>
          <a:bodyPr/>
          <a:lstStyle>
            <a:lvl1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1588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1588" indent="0">
              <a:lnSpc>
                <a:spcPts val="1700"/>
              </a:lnSpc>
              <a:spcBef>
                <a:spcPts val="0"/>
              </a:spcBef>
              <a:buNone/>
              <a:defRPr sz="12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5129" y="3493013"/>
            <a:ext cx="8347075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288"/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65129" y="3220289"/>
            <a:ext cx="834707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80" y="1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816600" y="4895959"/>
            <a:ext cx="2895600" cy="155598"/>
          </a:xfrm>
        </p:spPr>
        <p:txBody>
          <a:bodyPr/>
          <a:lstStyle>
            <a:lvl1pPr>
              <a:defRPr sz="500"/>
            </a:lvl1pPr>
          </a:lstStyle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5143500"/>
          </a:xfrm>
          <a:solidFill>
            <a:schemeClr val="accent3"/>
          </a:solidFill>
        </p:spPr>
        <p:txBody>
          <a:bodyPr lIns="365715" tIns="685715" rIns="365715" bIns="1828574"/>
          <a:lstStyle>
            <a:lvl1pPr marL="0" indent="0">
              <a:lnSpc>
                <a:spcPts val="3400"/>
              </a:lnSpc>
              <a:spcBef>
                <a:spcPts val="1200"/>
              </a:spcBef>
              <a:buNone/>
              <a:defRPr lang="en-US" sz="3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3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36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5381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7" y="1289051"/>
            <a:ext cx="8329613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 baseline="0"/>
            </a:lvl1pPr>
            <a:lvl2pPr marL="171430" indent="-171430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857" indent="-171430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200" baseline="0"/>
            </a:lvl3pPr>
            <a:lvl4pPr marL="515873" indent="-173018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03" indent="-171430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3271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7" y="1139721"/>
            <a:ext cx="8329613" cy="298660"/>
          </a:xfrm>
        </p:spPr>
        <p:txBody>
          <a:bodyPr/>
          <a:lstStyle>
            <a:lvl1pPr>
              <a:lnSpc>
                <a:spcPts val="1600"/>
              </a:lnSpc>
              <a:spcBef>
                <a:spcPts val="0"/>
              </a:spcBef>
              <a:defRPr sz="1400" b="1" baseline="0"/>
            </a:lvl1pPr>
            <a:lvl2pPr marL="171430" indent="-171430">
              <a:spcBef>
                <a:spcPts val="336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857" indent="-171430">
              <a:spcBef>
                <a:spcPts val="336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515873" indent="-173018">
              <a:spcBef>
                <a:spcPts val="336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03" indent="-171430">
              <a:spcBef>
                <a:spcPts val="336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65129" y="1528724"/>
            <a:ext cx="8347075" cy="3166203"/>
          </a:xfrm>
        </p:spPr>
        <p:txBody>
          <a:bodyPr/>
          <a:lstStyle>
            <a:lvl1pPr>
              <a:spcBef>
                <a:spcPts val="600"/>
              </a:spcBef>
              <a:defRPr sz="1300"/>
            </a:lvl1pPr>
            <a:lvl2pPr>
              <a:spcBef>
                <a:spcPts val="600"/>
              </a:spcBef>
              <a:defRPr sz="1300"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 sz="1100"/>
            </a:lvl4pPr>
            <a:lvl5pPr>
              <a:spcBef>
                <a:spcPts val="6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43478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665539" y="539496"/>
            <a:ext cx="5046662" cy="415159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 sz="1200"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65125" y="484307"/>
            <a:ext cx="3170238" cy="646646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65127" y="871712"/>
            <a:ext cx="8329613" cy="450099"/>
          </a:xfrm>
        </p:spPr>
        <p:txBody>
          <a:bodyPr/>
          <a:lstStyle>
            <a:lvl1pPr marL="0" indent="0">
              <a:buNone/>
              <a:defRPr sz="1300" baseline="0"/>
            </a:lvl1pPr>
            <a:lvl2pPr marL="0" indent="0">
              <a:buFont typeface="Arial" panose="020B0604020202020204" pitchFamily="34" charset="0"/>
              <a:buNone/>
              <a:defRPr sz="1300"/>
            </a:lvl2pPr>
            <a:lvl3pPr marL="0" indent="0">
              <a:buNone/>
              <a:defRPr sz="1300"/>
            </a:lvl3pPr>
            <a:lvl4pPr marL="0" indent="0">
              <a:buNone/>
              <a:defRPr sz="1300"/>
            </a:lvl4pPr>
            <a:lvl5pPr marL="0" indent="0">
              <a:buNone/>
              <a:defRPr sz="1300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65127" y="1462089"/>
            <a:ext cx="8329613" cy="3216275"/>
          </a:xfrm>
        </p:spPr>
        <p:txBody>
          <a:bodyPr tIns="1097144"/>
          <a:lstStyle>
            <a:lvl1pPr marL="0" indent="0" algn="ctr">
              <a:buNone/>
              <a:defRPr sz="1200" baseline="0"/>
            </a:lvl1pPr>
            <a:lvl2pPr marL="0" indent="0"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7" y="484632"/>
            <a:ext cx="8329613" cy="3819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16262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1289051"/>
            <a:ext cx="5038726" cy="33893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1"/>
            <a:ext cx="3170238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 b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7" y="484696"/>
            <a:ext cx="8329613" cy="52318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3272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2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sz="1200" baseline="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715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5125" y="484692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6013" y="488952"/>
            <a:ext cx="5038726" cy="418941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106240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289052"/>
            <a:ext cx="3170238" cy="3389314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defRPr sz="1400" b="0" baseline="0"/>
            </a:lvl1pPr>
            <a:lvl2pPr>
              <a:spcBef>
                <a:spcPts val="600"/>
              </a:spcBef>
              <a:spcAft>
                <a:spcPts val="0"/>
              </a:spcAft>
              <a:defRPr sz="1300" baseline="0"/>
            </a:lvl2pPr>
            <a:lvl3pPr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515872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5715" indent="-17143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6015" y="0"/>
            <a:ext cx="5487987" cy="5143500"/>
          </a:xfrm>
        </p:spPr>
        <p:txBody>
          <a:bodyPr tIns="822857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65125" y="484692"/>
            <a:ext cx="3170238" cy="64664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3682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8271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58" tIns="1828574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15085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288"/>
            <a:fld id="{F40EDD3B-9DAD-4B21-9E77-1E693651D553}" type="datetimeFigureOut">
              <a:rPr lang="en-IN">
                <a:solidFill>
                  <a:srgbClr val="59452A"/>
                </a:solidFill>
              </a:rPr>
              <a:pPr defTabSz="914288"/>
              <a:t>06-01-2019</a:t>
            </a:fld>
            <a:endParaRPr lang="en-IN">
              <a:solidFill>
                <a:srgbClr val="59452A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ADE9-2A03-4012-9343-CB3A37DD53A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1526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88"/>
            <a:fld id="{DA77B4B0-2F74-4352-AE9E-D8BDCCA6C002}" type="datetimeFigureOut">
              <a:rPr lang="en-IN">
                <a:solidFill>
                  <a:srgbClr val="59452A"/>
                </a:solidFill>
              </a:rPr>
              <a:pPr defTabSz="914288"/>
              <a:t>06-01-2019</a:t>
            </a:fld>
            <a:endParaRPr lang="en-IN">
              <a:solidFill>
                <a:srgbClr val="59452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4793-BB66-43C8-BDAD-CF69AFF7D451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3526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289051"/>
            <a:ext cx="8129946" cy="3389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500" b="0" baseline="0"/>
            </a:lvl1pPr>
            <a:lvl2pPr marL="171446" indent="-171446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/>
              <a:buChar char="•"/>
              <a:defRPr sz="1300"/>
            </a:lvl2pPr>
            <a:lvl3pPr marL="342892" indent="-171446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Lucida Grande"/>
              <a:buChar char="-"/>
              <a:tabLst/>
              <a:defRPr baseline="0"/>
            </a:lvl3pPr>
            <a:lvl4pPr marL="515925" indent="-173034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687371" indent="-171446">
              <a:spcBef>
                <a:spcPts val="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 rot="5400000">
            <a:off x="7981950" y="1485900"/>
            <a:ext cx="1828800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288"/>
            <a:r>
              <a:rPr lang="en-US" sz="1500" spc="105" dirty="0">
                <a:solidFill>
                  <a:srgbClr val="FFFFFF"/>
                </a:solidFill>
                <a:latin typeface="DINOT-Bold"/>
                <a:cs typeface="DINOT-Bold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22585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 noChangeAspect="1"/>
          </p:cNvSpPr>
          <p:nvPr userDrawn="1"/>
        </p:nvSpPr>
        <p:spPr>
          <a:xfrm>
            <a:off x="2888968" y="461963"/>
            <a:ext cx="5798848" cy="2681478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  <a:gd name="connsiteX0" fmla="*/ 3182 w 6753225"/>
              <a:gd name="connsiteY0" fmla="*/ 1312615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3182 w 6753225"/>
              <a:gd name="connsiteY4" fmla="*/ 1312615 h 3400425"/>
              <a:gd name="connsiteX0" fmla="*/ 3182 w 6753225"/>
              <a:gd name="connsiteY0" fmla="*/ 67426 h 2155236"/>
              <a:gd name="connsiteX1" fmla="*/ 6619689 w 6753225"/>
              <a:gd name="connsiteY1" fmla="*/ 0 h 2155236"/>
              <a:gd name="connsiteX2" fmla="*/ 6753225 w 6753225"/>
              <a:gd name="connsiteY2" fmla="*/ 2155236 h 2155236"/>
              <a:gd name="connsiteX3" fmla="*/ 0 w 6753225"/>
              <a:gd name="connsiteY3" fmla="*/ 2155236 h 2155236"/>
              <a:gd name="connsiteX4" fmla="*/ 3182 w 6753225"/>
              <a:gd name="connsiteY4" fmla="*/ 67426 h 2155236"/>
              <a:gd name="connsiteX0" fmla="*/ 3182 w 6769917"/>
              <a:gd name="connsiteY0" fmla="*/ 1306570 h 3394380"/>
              <a:gd name="connsiteX1" fmla="*/ 6769917 w 6769917"/>
              <a:gd name="connsiteY1" fmla="*/ 0 h 3394380"/>
              <a:gd name="connsiteX2" fmla="*/ 6753225 w 6769917"/>
              <a:gd name="connsiteY2" fmla="*/ 3394380 h 3394380"/>
              <a:gd name="connsiteX3" fmla="*/ 0 w 6769917"/>
              <a:gd name="connsiteY3" fmla="*/ 3394380 h 3394380"/>
              <a:gd name="connsiteX4" fmla="*/ 3182 w 6769917"/>
              <a:gd name="connsiteY4" fmla="*/ 1306570 h 3394380"/>
              <a:gd name="connsiteX0" fmla="*/ 223 w 6771131"/>
              <a:gd name="connsiteY0" fmla="*/ 1297504 h 3394380"/>
              <a:gd name="connsiteX1" fmla="*/ 6771131 w 6771131"/>
              <a:gd name="connsiteY1" fmla="*/ 0 h 3394380"/>
              <a:gd name="connsiteX2" fmla="*/ 6754439 w 6771131"/>
              <a:gd name="connsiteY2" fmla="*/ 3394380 h 3394380"/>
              <a:gd name="connsiteX3" fmla="*/ 1214 w 6771131"/>
              <a:gd name="connsiteY3" fmla="*/ 3394380 h 3394380"/>
              <a:gd name="connsiteX4" fmla="*/ 223 w 6771131"/>
              <a:gd name="connsiteY4" fmla="*/ 1297504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58493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69621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5185" h="3394380">
                <a:moveTo>
                  <a:pt x="105" y="1297505"/>
                </a:moveTo>
                <a:lnTo>
                  <a:pt x="6775185" y="0"/>
                </a:lnTo>
                <a:cubicBezTo>
                  <a:pt x="6773330" y="1131460"/>
                  <a:pt x="6771476" y="2262920"/>
                  <a:pt x="6769621" y="3394380"/>
                </a:cubicBezTo>
                <a:lnTo>
                  <a:pt x="5268" y="3394380"/>
                </a:lnTo>
                <a:cubicBezTo>
                  <a:pt x="6329" y="2698443"/>
                  <a:pt x="-956" y="1993442"/>
                  <a:pt x="105" y="129750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t" anchorCtr="0"/>
          <a:lstStyle/>
          <a:p>
            <a:pPr algn="ctr" defTabSz="685800"/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111911" y="1680210"/>
            <a:ext cx="5415000" cy="6453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111911" y="2414016"/>
            <a:ext cx="5415000" cy="484307"/>
          </a:xfrm>
        </p:spPr>
        <p:txBody>
          <a:bodyPr/>
          <a:lstStyle>
            <a:lvl1pPr marL="0" indent="0" algn="l">
              <a:buNone/>
              <a:defRPr sz="15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200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26" y="4004279"/>
            <a:ext cx="740279" cy="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11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69200"/>
            <a:ext cx="8229600" cy="35250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783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4684014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835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783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4684014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461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67329">
              <a:defRPr/>
            </a:lvl2pPr>
            <a:lvl3pPr marL="534656">
              <a:defRPr/>
            </a:lvl3pPr>
            <a:lvl4pPr marL="801985">
              <a:defRPr/>
            </a:lvl4pPr>
            <a:lvl5pPr marL="106931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783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4684014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0730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783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4684014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00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4684014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5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7847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9182"/>
            <a:ext cx="4038600" cy="3525442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069182"/>
            <a:ext cx="4038600" cy="3525442"/>
          </a:xfrm>
        </p:spPr>
        <p:txBody>
          <a:bodyPr/>
          <a:lstStyle>
            <a:lvl1pPr marL="267329" indent="-267329" algn="l" defTabSz="685457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4656" indent="-267329" algn="l" defTabSz="685457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1985" indent="-267329" algn="l" defTabSz="685457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69313" indent="-267329" algn="l" defTabSz="685457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3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36641" indent="-267329" algn="l" defTabSz="685457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GB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1" y="783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1" y="4684014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757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597913"/>
            <a:ext cx="4042800" cy="2996946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 marL="810410" indent="-267757"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597913"/>
            <a:ext cx="4042800" cy="2996946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1" y="783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247" y="1070358"/>
            <a:ext cx="4042800" cy="4806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070358"/>
            <a:ext cx="4042800" cy="4806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1" y="4684014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273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5" y="769146"/>
            <a:ext cx="8229600" cy="1232297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00" b="1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1" y="4684014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6347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150876"/>
            <a:ext cx="8229600" cy="60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2" name="Freeform 6"/>
          <p:cNvSpPr>
            <a:spLocks/>
          </p:cNvSpPr>
          <p:nvPr userDrawn="1"/>
        </p:nvSpPr>
        <p:spPr bwMode="gray">
          <a:xfrm>
            <a:off x="448633" y="792956"/>
            <a:ext cx="8240786" cy="389691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44" tIns="34272" rIns="68544" bIns="34272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GB" sz="130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001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150876"/>
            <a:ext cx="8229600" cy="60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448633" y="792956"/>
            <a:ext cx="8240786" cy="389691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44" tIns="34272" rIns="68544" bIns="34272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GB" sz="130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31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150876"/>
            <a:ext cx="8229600" cy="60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448633" y="792956"/>
            <a:ext cx="8240786" cy="389691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 vert="horz" wrap="square" lIns="68544" tIns="34272" rIns="68544" bIns="34272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GB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460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4684014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defTabSz="685800"/>
            <a:endParaRPr lang="en-US" sz="1300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23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49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2094" indent="-13209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7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1614" indent="-14161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93887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89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wmf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47FE5-CD7C-4F95-AD3C-2E7540ED38DC}" type="datetimeFigureOut">
              <a:rPr lang="en-GB" smtClean="0"/>
              <a:t>06/01/2019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CC0F2-9F24-46D2-A629-CF4F5D0810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88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6013" y="530452"/>
            <a:ext cx="5049836" cy="41558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01982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125" y="478370"/>
            <a:ext cx="3170238" cy="6466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4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2300"/>
        </a:lnSpc>
        <a:spcBef>
          <a:spcPct val="0"/>
        </a:spcBef>
        <a:buNone/>
        <a:defRPr sz="2300" b="1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Clr>
          <a:srgbClr val="2F85AA"/>
        </a:buClr>
        <a:buFont typeface="Wingdings" pitchFamily="2" charset="2"/>
        <a:buNone/>
        <a:defRPr sz="14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182563" indent="-182563" algn="l" defTabSz="914400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3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344488" indent="-149225" algn="l" defTabSz="914400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400050" algn="l"/>
        </a:tabLst>
        <a:defRPr sz="1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514350" indent="-171450" algn="l" defTabSz="914400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685800" indent="-171450" algn="l" defTabSz="914400" rtl="0" eaLnBrk="1" latinLnBrk="0" hangingPunct="1">
        <a:spcBef>
          <a:spcPts val="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6014" y="530453"/>
            <a:ext cx="5049836" cy="41558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23564" y="4895959"/>
            <a:ext cx="2895600" cy="15559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spc="20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 defTabSz="914288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726" y="4895518"/>
            <a:ext cx="190083" cy="1555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88"/>
            <a:fld id="{D3F7C509-FEEF-45D3-B896-7C07814C0C13}" type="slidenum">
              <a:rPr lang="en-US" smtClean="0">
                <a:solidFill>
                  <a:srgbClr val="000000"/>
                </a:solidFill>
              </a:rPr>
              <a:pPr defTabSz="914288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5127" y="4848932"/>
            <a:ext cx="8340725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125" y="478370"/>
            <a:ext cx="3170238" cy="6466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3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288" rtl="0" eaLnBrk="1" latinLnBrk="0" hangingPunct="1">
        <a:lnSpc>
          <a:spcPts val="2300"/>
        </a:lnSpc>
        <a:spcBef>
          <a:spcPct val="0"/>
        </a:spcBef>
        <a:buNone/>
        <a:defRPr sz="2300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288" rtl="0" eaLnBrk="1" latinLnBrk="0" hangingPunct="1">
        <a:spcBef>
          <a:spcPts val="600"/>
        </a:spcBef>
        <a:buClr>
          <a:srgbClr val="2F85AA"/>
        </a:buClr>
        <a:buFont typeface="Wingdings" pitchFamily="2" charset="2"/>
        <a:buNone/>
        <a:defRPr sz="14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182540" indent="-18254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3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344444" indent="-14921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400000" algn="l"/>
        </a:tabLst>
        <a:defRPr sz="1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514289" indent="-17143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685715" indent="-17143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6014" y="530453"/>
            <a:ext cx="5049836" cy="41558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23564" y="4895959"/>
            <a:ext cx="2895600" cy="15559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spc="20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 defTabSz="914288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726" y="4895518"/>
            <a:ext cx="190083" cy="1555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88"/>
            <a:fld id="{D3F7C509-FEEF-45D3-B896-7C07814C0C13}" type="slidenum">
              <a:rPr lang="en-US" smtClean="0">
                <a:solidFill>
                  <a:srgbClr val="000000"/>
                </a:solidFill>
              </a:rPr>
              <a:pPr defTabSz="914288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5127" y="4848932"/>
            <a:ext cx="8340725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125" y="478370"/>
            <a:ext cx="3170238" cy="6466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4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288" rtl="0" eaLnBrk="1" latinLnBrk="0" hangingPunct="1">
        <a:lnSpc>
          <a:spcPts val="2300"/>
        </a:lnSpc>
        <a:spcBef>
          <a:spcPct val="0"/>
        </a:spcBef>
        <a:buNone/>
        <a:defRPr sz="2300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288" rtl="0" eaLnBrk="1" latinLnBrk="0" hangingPunct="1">
        <a:spcBef>
          <a:spcPts val="600"/>
        </a:spcBef>
        <a:buClr>
          <a:srgbClr val="2F85AA"/>
        </a:buClr>
        <a:buFont typeface="Wingdings" pitchFamily="2" charset="2"/>
        <a:buNone/>
        <a:defRPr sz="14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182540" indent="-18254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3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344444" indent="-14921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400000" algn="l"/>
        </a:tabLst>
        <a:defRPr sz="1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514289" indent="-17143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685715" indent="-17143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6014" y="530453"/>
            <a:ext cx="5049836" cy="41558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23564" y="4895959"/>
            <a:ext cx="2895600" cy="15559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spc="20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 defTabSz="914288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726" y="4895518"/>
            <a:ext cx="190083" cy="1555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88"/>
            <a:fld id="{D3F7C509-FEEF-45D3-B896-7C07814C0C13}" type="slidenum">
              <a:rPr lang="en-US" smtClean="0">
                <a:solidFill>
                  <a:srgbClr val="000000"/>
                </a:solidFill>
              </a:rPr>
              <a:pPr defTabSz="914288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5127" y="4848932"/>
            <a:ext cx="8340725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125" y="478370"/>
            <a:ext cx="3170238" cy="6466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5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288" rtl="0" eaLnBrk="1" latinLnBrk="0" hangingPunct="1">
        <a:lnSpc>
          <a:spcPts val="2300"/>
        </a:lnSpc>
        <a:spcBef>
          <a:spcPct val="0"/>
        </a:spcBef>
        <a:buNone/>
        <a:defRPr sz="2300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288" rtl="0" eaLnBrk="1" latinLnBrk="0" hangingPunct="1">
        <a:spcBef>
          <a:spcPts val="600"/>
        </a:spcBef>
        <a:buClr>
          <a:srgbClr val="2F85AA"/>
        </a:buClr>
        <a:buFont typeface="Wingdings" pitchFamily="2" charset="2"/>
        <a:buNone/>
        <a:defRPr sz="14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182540" indent="-18254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3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344444" indent="-14921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400000" algn="l"/>
        </a:tabLst>
        <a:defRPr sz="1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514289" indent="-17143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685715" indent="-17143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6014" y="530453"/>
            <a:ext cx="5049836" cy="41558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01984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 defTabSz="91428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23564" y="4895959"/>
            <a:ext cx="2895600" cy="15559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spc="20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 defTabSz="914288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726" y="4895518"/>
            <a:ext cx="190083" cy="15559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88"/>
            <a:fld id="{D3F7C509-FEEF-45D3-B896-7C07814C0C13}" type="slidenum">
              <a:rPr lang="en-US" smtClean="0">
                <a:solidFill>
                  <a:srgbClr val="000000"/>
                </a:solidFill>
              </a:rPr>
              <a:pPr defTabSz="914288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5127" y="4848932"/>
            <a:ext cx="8340725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5125" y="478370"/>
            <a:ext cx="3170238" cy="6466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1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288" rtl="0" eaLnBrk="1" latinLnBrk="0" hangingPunct="1">
        <a:lnSpc>
          <a:spcPts val="2300"/>
        </a:lnSpc>
        <a:spcBef>
          <a:spcPct val="0"/>
        </a:spcBef>
        <a:buNone/>
        <a:defRPr sz="2300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288" rtl="0" eaLnBrk="1" latinLnBrk="0" hangingPunct="1">
        <a:spcBef>
          <a:spcPts val="600"/>
        </a:spcBef>
        <a:buClr>
          <a:srgbClr val="2F85AA"/>
        </a:buClr>
        <a:buFont typeface="Wingdings" pitchFamily="2" charset="2"/>
        <a:buNone/>
        <a:defRPr sz="14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182540" indent="-18254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3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344444" indent="-14921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400000" algn="l"/>
        </a:tabLst>
        <a:defRPr sz="1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514289" indent="-17143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685715" indent="-171430" algn="l" defTabSz="914288" rtl="0" eaLnBrk="1" latinLnBrk="0" hangingPunct="1">
        <a:spcBef>
          <a:spcPts val="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28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9142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51200"/>
            <a:ext cx="8229600" cy="645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069200"/>
            <a:ext cx="8229600" cy="35250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889754"/>
            <a:ext cx="663854" cy="1508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685800"/>
            <a:r>
              <a:rPr lang="en-GB" sz="800" dirty="0">
                <a:solidFill>
                  <a:srgbClr val="646464"/>
                </a:solidFill>
              </a:rPr>
              <a:t>Page </a:t>
            </a:r>
            <a:fld id="{9AE4D82F-B047-469B-AC52-A46321747EAF}" type="slidenum">
              <a:rPr lang="en-GB" sz="800">
                <a:solidFill>
                  <a:srgbClr val="646464"/>
                </a:solidFill>
              </a:rPr>
              <a:pPr defTabSz="685800"/>
              <a:t>‹#›</a:t>
            </a:fld>
            <a:endParaRPr lang="en-GB" sz="800" dirty="0">
              <a:solidFill>
                <a:srgbClr val="64646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52" y="4745736"/>
            <a:ext cx="299783" cy="3066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27411" y="4889754"/>
            <a:ext cx="936534" cy="1508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685800"/>
            <a:fld id="{CB30F0D7-F92D-4FA1-8A6B-68EDAF989827}" type="datetime4">
              <a:rPr lang="en-GB" sz="800">
                <a:solidFill>
                  <a:srgbClr val="646464"/>
                </a:solidFill>
              </a:rPr>
              <a:pPr defTabSz="685800"/>
              <a:t>06 January 2019</a:t>
            </a:fld>
            <a:endParaRPr lang="en-GB" sz="800" dirty="0">
              <a:solidFill>
                <a:srgbClr val="646464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593498" y="4889754"/>
            <a:ext cx="2478781" cy="1508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685800"/>
            <a:r>
              <a:rPr lang="en-GB" sz="800" dirty="0">
                <a:solidFill>
                  <a:srgbClr val="646464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3039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</p:sldLayoutIdLst>
  <p:hf sldNum="0" hdr="0"/>
  <p:txStyles>
    <p:titleStyle>
      <a:lvl1pPr algn="l" defTabSz="685457" rtl="0" eaLnBrk="1" latinLnBrk="0" hangingPunct="1">
        <a:lnSpc>
          <a:spcPct val="85000"/>
        </a:lnSpc>
        <a:spcBef>
          <a:spcPct val="0"/>
        </a:spcBef>
        <a:buNone/>
        <a:defRPr sz="22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267329" indent="-267329" algn="l" defTabSz="685457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34656" indent="-267329" algn="l" defTabSz="685457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00" kern="1200">
          <a:solidFill>
            <a:schemeClr val="bg1"/>
          </a:solidFill>
          <a:latin typeface="+mn-lt"/>
          <a:ea typeface="+mn-ea"/>
          <a:cs typeface="+mn-cs"/>
        </a:defRPr>
      </a:lvl2pPr>
      <a:lvl3pPr marL="801985" indent="-267329" algn="l" defTabSz="685457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300" kern="1200">
          <a:solidFill>
            <a:schemeClr val="bg1"/>
          </a:solidFill>
          <a:latin typeface="+mn-lt"/>
          <a:ea typeface="+mn-ea"/>
          <a:cs typeface="+mn-cs"/>
        </a:defRPr>
      </a:lvl3pPr>
      <a:lvl4pPr marL="1069313" indent="-267329" algn="l" defTabSz="685457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336641" indent="-267329" algn="l" defTabSz="685457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007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736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465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193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28" algn="l" defTabSz="685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457" algn="l" defTabSz="685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186" algn="l" defTabSz="685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15" algn="l" defTabSz="685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643" algn="l" defTabSz="685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371" algn="l" defTabSz="685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100" algn="l" defTabSz="685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828" algn="l" defTabSz="685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1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0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9.jpeg"/><Relationship Id="rId9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11" Type="http://schemas.openxmlformats.org/officeDocument/2006/relationships/image" Target="../media/image41.jpeg"/><Relationship Id="rId5" Type="http://schemas.openxmlformats.org/officeDocument/2006/relationships/image" Target="../media/image36.png"/><Relationship Id="rId10" Type="http://schemas.openxmlformats.org/officeDocument/2006/relationships/image" Target="../media/image40.jpeg"/><Relationship Id="rId4" Type="http://schemas.openxmlformats.org/officeDocument/2006/relationships/image" Target="../media/image35.png"/><Relationship Id="rId9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://www.google.co.in/url?sa=i&amp;rct=j&amp;q=&amp;esrc=s&amp;source=images&amp;cd=&amp;cad=rja&amp;uact=8&amp;docid=Kt6wYxB66b5ieM&amp;tbnid=HDq-jlf5dfCBvM:&amp;ved=0CAUQjRw&amp;url=http://www.msf.org.za/msf-publications/msf-introduces-genexpert-tb-testing-machines-mozambique&amp;ei=w7EIVKm6JJWVuASi24LICQ&amp;psig=AFQjCNFozF0E9szMmgcjUFHPK9otL1V0UQ&amp;ust=1409942257869085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54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jpeg"/><Relationship Id="rId11" Type="http://schemas.openxmlformats.org/officeDocument/2006/relationships/image" Target="../media/image53.png"/><Relationship Id="rId5" Type="http://schemas.openxmlformats.org/officeDocument/2006/relationships/image" Target="../media/image50.jpeg"/><Relationship Id="rId10" Type="http://schemas.microsoft.com/office/2007/relationships/hdphoto" Target="../media/hdphoto2.wdp"/><Relationship Id="rId4" Type="http://schemas.openxmlformats.org/officeDocument/2006/relationships/image" Target="../media/image49.jpe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cid:image002.png@01D1E37F.47F3D950" TargetMode="External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1.jpeg"/><Relationship Id="rId11" Type="http://schemas.openxmlformats.org/officeDocument/2006/relationships/image" Target="../media/image65.jpeg"/><Relationship Id="rId5" Type="http://schemas.openxmlformats.org/officeDocument/2006/relationships/image" Target="../media/image60.jpeg"/><Relationship Id="rId10" Type="http://schemas.openxmlformats.org/officeDocument/2006/relationships/image" Target="../media/image64.jpeg"/><Relationship Id="rId4" Type="http://schemas.openxmlformats.org/officeDocument/2006/relationships/image" Target="../media/image59.jpe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briefing</a:t>
            </a:r>
            <a:br>
              <a:rPr lang="en-US" dirty="0" smtClean="0"/>
            </a:b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61119"/>
            <a:ext cx="3456384" cy="5184577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610743" cy="35182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India, population &amp; illness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care in India – public vs private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TB in 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leaky ‘cascade of care’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Private provider engagement demonstrations – quick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Demonstration results &amp;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ICT as part of the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040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100255" y="824690"/>
            <a:ext cx="5885836" cy="38536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743" y="245604"/>
            <a:ext cx="8329613" cy="381930"/>
          </a:xfrm>
        </p:spPr>
        <p:txBody>
          <a:bodyPr>
            <a:noAutofit/>
          </a:bodyPr>
          <a:lstStyle/>
          <a:p>
            <a:r>
              <a:rPr lang="en-US" sz="2800" b="1" dirty="0"/>
              <a:t>The leaky cascade of </a:t>
            </a:r>
            <a:r>
              <a:rPr lang="en-US" sz="2800" b="1" dirty="0" smtClean="0"/>
              <a:t>TB </a:t>
            </a:r>
            <a:r>
              <a:rPr lang="en-US" sz="2800" b="1" dirty="0"/>
              <a:t>care, India 2013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2799" y="4620763"/>
            <a:ext cx="3489137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i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Source: Subbaraman R, et al, </a:t>
            </a:r>
            <a:r>
              <a:rPr lang="en-US" sz="1000" i="1" dirty="0" err="1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PlosMed</a:t>
            </a:r>
            <a:r>
              <a:rPr lang="en-US" sz="1000" i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Oct 2016</a:t>
            </a:r>
          </a:p>
        </p:txBody>
      </p:sp>
      <p:sp>
        <p:nvSpPr>
          <p:cNvPr id="7" name="Right Brace 6"/>
          <p:cNvSpPr/>
          <p:nvPr/>
        </p:nvSpPr>
        <p:spPr>
          <a:xfrm>
            <a:off x="6861717" y="1063084"/>
            <a:ext cx="331083" cy="1100253"/>
          </a:xfrm>
          <a:prstGeom prst="rightBrac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64022" y="13940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Private care, or </a:t>
            </a:r>
          </a:p>
          <a:p>
            <a:r>
              <a:rPr lang="en-US" sz="14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undiagnosed/untreated</a:t>
            </a:r>
          </a:p>
        </p:txBody>
      </p:sp>
      <p:sp>
        <p:nvSpPr>
          <p:cNvPr id="9" name="Right Brace 8"/>
          <p:cNvSpPr/>
          <p:nvPr/>
        </p:nvSpPr>
        <p:spPr>
          <a:xfrm>
            <a:off x="6928623" y="2620537"/>
            <a:ext cx="167635" cy="1200614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50400" y="32491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Public care, including</a:t>
            </a:r>
          </a:p>
          <a:p>
            <a:r>
              <a:rPr lang="en-US" sz="14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~46% end-to-end loss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6931B07-9D35-4288-B8EE-C34C5C8060BE}"/>
              </a:ext>
            </a:extLst>
          </p:cNvPr>
          <p:cNvSpPr/>
          <p:nvPr/>
        </p:nvSpPr>
        <p:spPr>
          <a:xfrm>
            <a:off x="4356411" y="831624"/>
            <a:ext cx="2495142" cy="33388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845B90A-07EB-4DF8-9C98-E17F8F923ACF}"/>
              </a:ext>
            </a:extLst>
          </p:cNvPr>
          <p:cNvSpPr/>
          <p:nvPr/>
        </p:nvSpPr>
        <p:spPr>
          <a:xfrm>
            <a:off x="4465550" y="2620537"/>
            <a:ext cx="2198764" cy="544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CAE32B1-6501-4304-9138-56109BCE54E9}"/>
              </a:ext>
            </a:extLst>
          </p:cNvPr>
          <p:cNvSpPr/>
          <p:nvPr/>
        </p:nvSpPr>
        <p:spPr>
          <a:xfrm>
            <a:off x="4465550" y="1110171"/>
            <a:ext cx="2198764" cy="128176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59FE9B3-4C07-4A8C-B4BB-D8528EA79E53}"/>
              </a:ext>
            </a:extLst>
          </p:cNvPr>
          <p:cNvSpPr/>
          <p:nvPr/>
        </p:nvSpPr>
        <p:spPr>
          <a:xfrm>
            <a:off x="4586868" y="1226634"/>
            <a:ext cx="1999786" cy="1048215"/>
          </a:xfrm>
          <a:custGeom>
            <a:avLst/>
            <a:gdLst>
              <a:gd name="connsiteX0" fmla="*/ 0 w 1999786"/>
              <a:gd name="connsiteY0" fmla="*/ 0 h 1048215"/>
              <a:gd name="connsiteX1" fmla="*/ 14869 w 1999786"/>
              <a:gd name="connsiteY1" fmla="*/ 1025912 h 1048215"/>
              <a:gd name="connsiteX2" fmla="*/ 1999786 w 1999786"/>
              <a:gd name="connsiteY2" fmla="*/ 1048215 h 1048215"/>
              <a:gd name="connsiteX3" fmla="*/ 1999786 w 1999786"/>
              <a:gd name="connsiteY3" fmla="*/ 572429 h 1048215"/>
              <a:gd name="connsiteX4" fmla="*/ 1442225 w 1999786"/>
              <a:gd name="connsiteY4" fmla="*/ 579864 h 1048215"/>
              <a:gd name="connsiteX5" fmla="*/ 1442225 w 1999786"/>
              <a:gd name="connsiteY5" fmla="*/ 252761 h 1048215"/>
              <a:gd name="connsiteX6" fmla="*/ 1442225 w 1999786"/>
              <a:gd name="connsiteY6" fmla="*/ 252761 h 1048215"/>
              <a:gd name="connsiteX7" fmla="*/ 661639 w 1999786"/>
              <a:gd name="connsiteY7" fmla="*/ 260195 h 1048215"/>
              <a:gd name="connsiteX8" fmla="*/ 661639 w 1999786"/>
              <a:gd name="connsiteY8" fmla="*/ 7434 h 1048215"/>
              <a:gd name="connsiteX9" fmla="*/ 0 w 1999786"/>
              <a:gd name="connsiteY9" fmla="*/ 0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9786" h="1048215">
                <a:moveTo>
                  <a:pt x="0" y="0"/>
                </a:moveTo>
                <a:lnTo>
                  <a:pt x="14869" y="1025912"/>
                </a:lnTo>
                <a:lnTo>
                  <a:pt x="1999786" y="1048215"/>
                </a:lnTo>
                <a:lnTo>
                  <a:pt x="1999786" y="572429"/>
                </a:lnTo>
                <a:lnTo>
                  <a:pt x="1442225" y="579864"/>
                </a:lnTo>
                <a:lnTo>
                  <a:pt x="1442225" y="252761"/>
                </a:lnTo>
                <a:lnTo>
                  <a:pt x="1442225" y="252761"/>
                </a:lnTo>
                <a:lnTo>
                  <a:pt x="661639" y="260195"/>
                </a:lnTo>
                <a:lnTo>
                  <a:pt x="661639" y="7434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52814" y="1324800"/>
            <a:ext cx="2780964" cy="26064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0258" y="483754"/>
            <a:ext cx="8606076" cy="646646"/>
          </a:xfrm>
        </p:spPr>
        <p:txBody>
          <a:bodyPr>
            <a:noAutofit/>
          </a:bodyPr>
          <a:lstStyle/>
          <a:p>
            <a:r>
              <a:rPr lang="en-US" sz="3200" b="1" dirty="0"/>
              <a:t>Large quantum of Privately-sold anti-TB drugs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895890804"/>
              </p:ext>
            </p:extLst>
          </p:nvPr>
        </p:nvGraphicFramePr>
        <p:xfrm>
          <a:off x="93600" y="1195200"/>
          <a:ext cx="3441763" cy="3122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72400" y="489478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100" i="1" dirty="0">
                <a:latin typeface="Arial" pitchFamily="34" charset="0"/>
                <a:cs typeface="Arial" pitchFamily="34" charset="0"/>
              </a:rPr>
              <a:t>Arinaminpathy et al, Lancet ID 2016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777" y="1267200"/>
            <a:ext cx="3134969" cy="250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7200" y="431807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…implies substantial, but uncertain, privately-treated TB caseload. </a:t>
            </a:r>
          </a:p>
        </p:txBody>
      </p:sp>
    </p:spTree>
    <p:extLst>
      <p:ext uri="{BB962C8B-B14F-4D97-AF65-F5344CB8AC3E}">
        <p14:creationId xmlns:p14="http://schemas.microsoft.com/office/powerpoint/2010/main" val="346422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 defTabSz="685800">
              <a:defRPr/>
            </a:pPr>
            <a:endParaRPr lang="en-US" sz="675" kern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685800">
              <a:defRPr/>
            </a:pPr>
            <a:endParaRPr lang="en-US" sz="675" kern="0" dirty="0">
              <a:solidFill>
                <a:srgbClr val="000000"/>
              </a:solidFill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65125" y="283652"/>
            <a:ext cx="8329613" cy="3819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ts val="3067"/>
              </a:lnSpc>
              <a:spcBef>
                <a:spcPct val="0"/>
              </a:spcBef>
              <a:buNone/>
              <a:defRPr sz="3067" kern="1200" cap="all" baseline="0">
                <a:solidFill>
                  <a:schemeClr val="accent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defTabSz="914378">
              <a:lnSpc>
                <a:spcPts val="2300"/>
              </a:lnSpc>
              <a:defRPr/>
            </a:pPr>
            <a:r>
              <a:rPr lang="en-US" sz="2100" b="1" dirty="0">
                <a:solidFill>
                  <a:srgbClr val="000000"/>
                </a:solidFill>
              </a:rPr>
              <a:t>Integrated Cascade of Care, by sector Care-seeking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8401" y="4882163"/>
            <a:ext cx="7616312" cy="173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700" dirty="0">
                <a:solidFill>
                  <a:srgbClr val="000000"/>
                </a:solidFill>
                <a:cs typeface="Arial" pitchFamily="34" charset="0"/>
              </a:rPr>
              <a:t>*The split of private sector between formal/informal is reflective of available data from studies in Patna and Mumbai, thus representing the urban split. In rural areas, this split likely includes a greater share of informal providers; ^Assume that informal private care don’t have diagnostic capacity, and patients shift for formal or public providers subsequently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500700" y="710621"/>
            <a:ext cx="906263" cy="41018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endParaRPr lang="en-US" sz="1066" kern="0">
              <a:solidFill>
                <a:sysClr val="windowText" lastClr="00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72422" y="708131"/>
            <a:ext cx="800781" cy="41018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endParaRPr lang="en-US" sz="1066" kern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5726" y="686887"/>
            <a:ext cx="879998" cy="41018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endParaRPr lang="en-US" sz="1066" kern="0">
              <a:solidFill>
                <a:sysClr val="windowText" lastClr="00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845822" y="3855553"/>
            <a:ext cx="584465" cy="8435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26% Public Care</a:t>
            </a:r>
          </a:p>
        </p:txBody>
      </p:sp>
      <p:sp>
        <p:nvSpPr>
          <p:cNvPr id="96" name="TextBox 95"/>
          <p:cNvSpPr txBox="1"/>
          <p:nvPr/>
        </p:nvSpPr>
        <p:spPr>
          <a:xfrm rot="16200000">
            <a:off x="532977" y="2616688"/>
            <a:ext cx="471082" cy="1127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635577">
              <a:defRPr/>
            </a:pPr>
            <a:endParaRPr lang="en-US" sz="829" kern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 rot="16200000">
            <a:off x="240944" y="3752768"/>
            <a:ext cx="1034489" cy="1312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635577">
              <a:defRPr/>
            </a:pPr>
            <a:endParaRPr lang="en-US" sz="829" kern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92544" y="747837"/>
            <a:ext cx="873181" cy="5583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35577">
              <a:defRPr/>
            </a:pPr>
            <a:r>
              <a:rPr lang="en-US" sz="829" b="1" kern="0" dirty="0">
                <a:solidFill>
                  <a:srgbClr val="9B242D"/>
                </a:solidFill>
                <a:cs typeface="Arial" pitchFamily="34" charset="0"/>
              </a:rPr>
              <a:t>1. Initial General Care Seeking Patterns</a:t>
            </a:r>
            <a:endParaRPr lang="en-US" sz="829" b="1" kern="0" baseline="30000" dirty="0">
              <a:solidFill>
                <a:srgbClr val="9B242D"/>
              </a:solidFill>
              <a:cs typeface="Arial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621899" y="686887"/>
            <a:ext cx="3347344" cy="4111706"/>
            <a:chOff x="1928061" y="717386"/>
            <a:chExt cx="4717296" cy="5670572"/>
          </a:xfrm>
        </p:grpSpPr>
        <p:sp>
          <p:nvSpPr>
            <p:cNvPr id="100" name="Rectangle 99"/>
            <p:cNvSpPr/>
            <p:nvPr/>
          </p:nvSpPr>
          <p:spPr>
            <a:xfrm>
              <a:off x="1928061" y="717386"/>
              <a:ext cx="4717296" cy="56705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35577">
                <a:defRPr/>
              </a:pPr>
              <a:endParaRPr lang="en-US" sz="106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611156" y="768327"/>
              <a:ext cx="3506793" cy="771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635577">
                <a:defRPr/>
              </a:pPr>
              <a:r>
                <a:rPr lang="en-US" sz="829" b="1" kern="0" dirty="0">
                  <a:solidFill>
                    <a:srgbClr val="9B242D"/>
                  </a:solidFill>
                  <a:cs typeface="Arial" pitchFamily="34" charset="0"/>
                </a:rPr>
                <a:t>2. Access to Diagnosis In Initial Care Seeking</a:t>
              </a: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2791203" y="2814740"/>
            <a:ext cx="205740" cy="137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endParaRPr lang="en-US" sz="750" b="1" kern="0" dirty="0">
              <a:solidFill>
                <a:srgbClr val="FFFFFF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009486" y="2814740"/>
            <a:ext cx="827898" cy="13716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35577">
              <a:defRPr/>
            </a:pPr>
            <a:r>
              <a:rPr lang="en-US" sz="829" kern="0" dirty="0">
                <a:solidFill>
                  <a:srgbClr val="AAA092">
                    <a:lumMod val="50000"/>
                  </a:srgbClr>
                </a:solidFill>
              </a:rPr>
              <a:t>15%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2792993" y="3358151"/>
            <a:ext cx="1060569" cy="144017"/>
            <a:chOff x="3812458" y="3364016"/>
            <a:chExt cx="1494624" cy="235280"/>
          </a:xfrm>
        </p:grpSpPr>
        <p:sp>
          <p:nvSpPr>
            <p:cNvPr id="105" name="Rectangle 104"/>
            <p:cNvSpPr/>
            <p:nvPr/>
          </p:nvSpPr>
          <p:spPr>
            <a:xfrm>
              <a:off x="3812458" y="3364016"/>
              <a:ext cx="193295" cy="23528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35577">
                <a:defRPr/>
              </a:pPr>
              <a:endParaRPr lang="en-US" sz="75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005752" y="3370734"/>
              <a:ext cx="1301330" cy="228562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35577">
                <a:defRPr/>
              </a:pPr>
              <a:r>
                <a:rPr lang="en-US" sz="750" b="1" kern="0" dirty="0">
                  <a:solidFill>
                    <a:srgbClr val="AAA092">
                      <a:lumMod val="50000"/>
                    </a:srgbClr>
                  </a:solidFill>
                </a:rPr>
                <a:t>10%</a:t>
              </a:r>
            </a:p>
          </p:txBody>
        </p:sp>
      </p:grpSp>
      <p:cxnSp>
        <p:nvCxnSpPr>
          <p:cNvPr id="107" name="Elbow Connector 20"/>
          <p:cNvCxnSpPr>
            <a:stCxn id="125" idx="3"/>
            <a:endCxn id="102" idx="1"/>
          </p:cNvCxnSpPr>
          <p:nvPr/>
        </p:nvCxnSpPr>
        <p:spPr>
          <a:xfrm>
            <a:off x="2488258" y="2504967"/>
            <a:ext cx="302945" cy="37835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21"/>
          <p:cNvCxnSpPr>
            <a:stCxn id="126" idx="3"/>
            <a:endCxn id="105" idx="1"/>
          </p:cNvCxnSpPr>
          <p:nvPr/>
        </p:nvCxnSpPr>
        <p:spPr>
          <a:xfrm>
            <a:off x="2488258" y="3374595"/>
            <a:ext cx="304735" cy="5556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Down Arrow Callout 22"/>
          <p:cNvSpPr/>
          <p:nvPr/>
        </p:nvSpPr>
        <p:spPr>
          <a:xfrm>
            <a:off x="2664648" y="866796"/>
            <a:ext cx="1138511" cy="562225"/>
          </a:xfrm>
          <a:prstGeom prst="downArrow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675" b="1" kern="0" dirty="0">
                <a:solidFill>
                  <a:srgbClr val="AAA092">
                    <a:lumMod val="50000"/>
                  </a:srgbClr>
                </a:solidFill>
              </a:rPr>
              <a:t>% of Health Facilities with Microscopy/GX Capacity Available</a:t>
            </a:r>
          </a:p>
        </p:txBody>
      </p:sp>
      <p:cxnSp>
        <p:nvCxnSpPr>
          <p:cNvPr id="110" name="Elbow Connector 28"/>
          <p:cNvCxnSpPr>
            <a:stCxn id="103" idx="3"/>
            <a:endCxn id="162" idx="1"/>
          </p:cNvCxnSpPr>
          <p:nvPr/>
        </p:nvCxnSpPr>
        <p:spPr>
          <a:xfrm>
            <a:off x="3837384" y="2883321"/>
            <a:ext cx="461493" cy="87348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29"/>
          <p:cNvCxnSpPr>
            <a:stCxn id="106" idx="3"/>
            <a:endCxn id="162" idx="1"/>
          </p:cNvCxnSpPr>
          <p:nvPr/>
        </p:nvCxnSpPr>
        <p:spPr>
          <a:xfrm>
            <a:off x="3853561" y="3432216"/>
            <a:ext cx="445316" cy="32458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30"/>
          <p:cNvCxnSpPr>
            <a:stCxn id="169" idx="3"/>
            <a:endCxn id="163" idx="1"/>
          </p:cNvCxnSpPr>
          <p:nvPr/>
        </p:nvCxnSpPr>
        <p:spPr>
          <a:xfrm>
            <a:off x="3852733" y="4099281"/>
            <a:ext cx="454763" cy="279157"/>
          </a:xfrm>
          <a:prstGeom prst="bentConnector3">
            <a:avLst>
              <a:gd name="adj1" fmla="val 50000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Down Arrow Callout 32"/>
          <p:cNvSpPr/>
          <p:nvPr/>
        </p:nvSpPr>
        <p:spPr>
          <a:xfrm>
            <a:off x="3876557" y="866797"/>
            <a:ext cx="1047293" cy="527124"/>
          </a:xfrm>
          <a:prstGeom prst="downArrow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675" b="1" kern="0" dirty="0">
                <a:solidFill>
                  <a:srgbClr val="AAA092">
                    <a:lumMod val="50000"/>
                  </a:srgbClr>
                </a:solidFill>
              </a:rPr>
              <a:t>% of Patients Accessing Facility with Microscopy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586528" y="696726"/>
            <a:ext cx="853670" cy="41018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endParaRPr lang="en-US" sz="1066" kern="0">
              <a:solidFill>
                <a:sysClr val="windowText" lastClr="00000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682187" y="3813773"/>
            <a:ext cx="586153" cy="89839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35577">
              <a:defRPr/>
            </a:pPr>
            <a:r>
              <a:rPr lang="en-US" sz="750" kern="0" dirty="0">
                <a:solidFill>
                  <a:srgbClr val="FFFFFF"/>
                </a:solidFill>
              </a:rPr>
              <a:t>Bact. Confirmed</a:t>
            </a:r>
          </a:p>
          <a:p>
            <a:pPr algn="ctr" defTabSz="635577">
              <a:defRPr/>
            </a:pPr>
            <a:r>
              <a:rPr lang="en-US" sz="750" kern="0" dirty="0">
                <a:solidFill>
                  <a:srgbClr val="FFFFFF"/>
                </a:solidFill>
              </a:rPr>
              <a:t>24%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682187" y="3387861"/>
            <a:ext cx="586153" cy="4046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35577">
              <a:defRPr/>
            </a:pPr>
            <a:r>
              <a:rPr lang="en-US" sz="750" kern="0" dirty="0">
                <a:solidFill>
                  <a:srgbClr val="FFFFFF"/>
                </a:solidFill>
              </a:rPr>
              <a:t>Clinical </a:t>
            </a:r>
            <a:r>
              <a:rPr lang="en-US" sz="750" kern="0" dirty="0" err="1">
                <a:solidFill>
                  <a:srgbClr val="FFFFFF"/>
                </a:solidFill>
              </a:rPr>
              <a:t>Dx</a:t>
            </a:r>
            <a:endParaRPr lang="en-US" sz="750" kern="0" dirty="0">
              <a:solidFill>
                <a:srgbClr val="FFFFFF"/>
              </a:solidFill>
            </a:endParaRPr>
          </a:p>
          <a:p>
            <a:pPr algn="ctr" defTabSz="635577">
              <a:defRPr/>
            </a:pPr>
            <a:r>
              <a:rPr lang="en-US" sz="750" kern="0" dirty="0">
                <a:solidFill>
                  <a:srgbClr val="FFFFFF"/>
                </a:solidFill>
              </a:rPr>
              <a:t>12%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5682187" y="3136355"/>
            <a:ext cx="586153" cy="2400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35577">
              <a:defRPr/>
            </a:pPr>
            <a:r>
              <a:rPr lang="en-US" sz="750" kern="0" dirty="0">
                <a:solidFill>
                  <a:srgbClr val="AAA092">
                    <a:lumMod val="50000"/>
                  </a:srgbClr>
                </a:solidFill>
              </a:rPr>
              <a:t>Extra-</a:t>
            </a:r>
            <a:r>
              <a:rPr lang="en-US" sz="750" kern="0" dirty="0" err="1">
                <a:solidFill>
                  <a:srgbClr val="AAA092">
                    <a:lumMod val="50000"/>
                  </a:srgbClr>
                </a:solidFill>
              </a:rPr>
              <a:t>Pul</a:t>
            </a:r>
            <a:r>
              <a:rPr lang="en-US" sz="750" kern="0" dirty="0">
                <a:solidFill>
                  <a:srgbClr val="AAA092">
                    <a:lumMod val="50000"/>
                  </a:srgbClr>
                </a:solidFill>
              </a:rPr>
              <a:t>.</a:t>
            </a:r>
          </a:p>
          <a:p>
            <a:pPr algn="ctr" defTabSz="635577">
              <a:defRPr/>
            </a:pPr>
            <a:r>
              <a:rPr lang="en-US" sz="750" kern="0" dirty="0">
                <a:solidFill>
                  <a:srgbClr val="AAA092">
                    <a:lumMod val="50000"/>
                  </a:srgbClr>
                </a:solidFill>
              </a:rPr>
              <a:t>7%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586528" y="757677"/>
            <a:ext cx="853670" cy="5583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35577">
              <a:defRPr/>
            </a:pPr>
            <a:r>
              <a:rPr lang="en-US" sz="829" b="1" kern="0" dirty="0">
                <a:solidFill>
                  <a:srgbClr val="9B242D"/>
                </a:solidFill>
                <a:cs typeface="Arial" pitchFamily="34" charset="0"/>
              </a:rPr>
              <a:t>3. Estimated Cases</a:t>
            </a:r>
            <a:endParaRPr lang="en-US" sz="829" b="1" kern="0" baseline="30000" dirty="0">
              <a:solidFill>
                <a:srgbClr val="9B242D"/>
              </a:solidFill>
              <a:cs typeface="Arial" pitchFamily="34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6271410" y="1712276"/>
            <a:ext cx="0" cy="301091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5682187" y="1434322"/>
            <a:ext cx="586153" cy="168074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35577">
              <a:defRPr/>
            </a:pPr>
            <a:endParaRPr lang="en-US" sz="711" kern="0" dirty="0">
              <a:solidFill>
                <a:srgbClr val="AAA092">
                  <a:lumMod val="50000"/>
                </a:srgbClr>
              </a:solidFill>
            </a:endParaRPr>
          </a:p>
          <a:p>
            <a:pPr algn="ctr" defTabSz="635577">
              <a:defRPr/>
            </a:pPr>
            <a:endParaRPr lang="en-US" sz="711" kern="0" dirty="0">
              <a:solidFill>
                <a:srgbClr val="AAA092">
                  <a:lumMod val="50000"/>
                </a:srgbClr>
              </a:solidFill>
            </a:endParaRPr>
          </a:p>
          <a:p>
            <a:pPr algn="ctr" defTabSz="635577">
              <a:defRPr/>
            </a:pPr>
            <a:endParaRPr lang="en-US" sz="711" kern="0" dirty="0">
              <a:solidFill>
                <a:srgbClr val="AAA092">
                  <a:lumMod val="50000"/>
                </a:srgbClr>
              </a:solidFill>
            </a:endParaRPr>
          </a:p>
          <a:p>
            <a:pPr algn="ctr" defTabSz="635577">
              <a:defRPr/>
            </a:pPr>
            <a:r>
              <a:rPr lang="en-US" sz="711" kern="0" dirty="0">
                <a:solidFill>
                  <a:srgbClr val="AAA092">
                    <a:lumMod val="50000"/>
                  </a:srgbClr>
                </a:solidFill>
              </a:rPr>
              <a:t>Estimated “Missing” Cases</a:t>
            </a:r>
          </a:p>
          <a:p>
            <a:pPr algn="ctr" defTabSz="635577">
              <a:defRPr/>
            </a:pPr>
            <a:r>
              <a:rPr lang="en-US" sz="711" kern="0" dirty="0">
                <a:solidFill>
                  <a:srgbClr val="AAA092">
                    <a:lumMod val="50000"/>
                  </a:srgbClr>
                </a:solidFill>
              </a:rPr>
              <a:t>(54%) – Assumed to be private sector</a:t>
            </a:r>
          </a:p>
          <a:p>
            <a:pPr algn="ctr" defTabSz="635577">
              <a:defRPr/>
            </a:pPr>
            <a:endParaRPr lang="en-US" sz="711" kern="0" dirty="0">
              <a:solidFill>
                <a:srgbClr val="AAA092">
                  <a:lumMod val="50000"/>
                </a:srgb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685258" y="1434322"/>
            <a:ext cx="586153" cy="78233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35577">
              <a:defRPr/>
            </a:pPr>
            <a:r>
              <a:rPr lang="en-US" sz="626" kern="0" dirty="0">
                <a:solidFill>
                  <a:srgbClr val="AAA092">
                    <a:lumMod val="50000"/>
                  </a:srgbClr>
                </a:solidFill>
              </a:rPr>
              <a:t>Died 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685258" y="1512556"/>
            <a:ext cx="586153" cy="103496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35577">
              <a:defRPr/>
            </a:pPr>
            <a:r>
              <a:rPr lang="en-US" sz="626" kern="0" dirty="0">
                <a:solidFill>
                  <a:srgbClr val="AAA092">
                    <a:lumMod val="50000"/>
                  </a:srgbClr>
                </a:solidFill>
              </a:rPr>
              <a:t>Chronic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685258" y="1616053"/>
            <a:ext cx="586153" cy="96224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35577">
              <a:defRPr/>
            </a:pPr>
            <a:r>
              <a:rPr lang="en-US" sz="626" kern="0" dirty="0">
                <a:solidFill>
                  <a:srgbClr val="AAA092">
                    <a:lumMod val="50000"/>
                  </a:srgbClr>
                </a:solidFill>
              </a:rPr>
              <a:t>Self Cure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1918053" y="3807547"/>
            <a:ext cx="569214" cy="5634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L2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919044" y="2071426"/>
            <a:ext cx="569214" cy="86708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L2</a:t>
            </a:r>
            <a:endParaRPr lang="en-US" sz="750" kern="0" dirty="0">
              <a:solidFill>
                <a:srgbClr val="FFFFFF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919044" y="2952828"/>
            <a:ext cx="569214" cy="8435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L1</a:t>
            </a:r>
          </a:p>
        </p:txBody>
      </p:sp>
      <p:cxnSp>
        <p:nvCxnSpPr>
          <p:cNvPr id="127" name="Elbow Connector 46"/>
          <p:cNvCxnSpPr>
            <a:stCxn id="157" idx="3"/>
            <a:endCxn id="125" idx="1"/>
          </p:cNvCxnSpPr>
          <p:nvPr/>
        </p:nvCxnSpPr>
        <p:spPr>
          <a:xfrm flipV="1">
            <a:off x="1436910" y="2504967"/>
            <a:ext cx="482134" cy="703262"/>
          </a:xfrm>
          <a:prstGeom prst="bent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47"/>
          <p:cNvCxnSpPr>
            <a:stCxn id="157" idx="3"/>
            <a:endCxn id="126" idx="1"/>
          </p:cNvCxnSpPr>
          <p:nvPr/>
        </p:nvCxnSpPr>
        <p:spPr>
          <a:xfrm>
            <a:off x="1436910" y="3208230"/>
            <a:ext cx="482134" cy="166366"/>
          </a:xfrm>
          <a:prstGeom prst="bent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48"/>
          <p:cNvCxnSpPr>
            <a:stCxn id="95" idx="3"/>
            <a:endCxn id="124" idx="1"/>
          </p:cNvCxnSpPr>
          <p:nvPr/>
        </p:nvCxnSpPr>
        <p:spPr>
          <a:xfrm flipV="1">
            <a:off x="1430287" y="4089260"/>
            <a:ext cx="487766" cy="188060"/>
          </a:xfrm>
          <a:prstGeom prst="bentConnector3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Down Arrow Callout 50"/>
          <p:cNvSpPr/>
          <p:nvPr/>
        </p:nvSpPr>
        <p:spPr>
          <a:xfrm>
            <a:off x="1662176" y="864305"/>
            <a:ext cx="916209" cy="562225"/>
          </a:xfrm>
          <a:prstGeom prst="downArrowCallou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675" b="1" kern="0" dirty="0">
                <a:solidFill>
                  <a:srgbClr val="AAA092">
                    <a:lumMod val="50000"/>
                  </a:srgbClr>
                </a:solidFill>
              </a:rPr>
              <a:t>Level of Initial Care Seeking</a:t>
            </a:r>
            <a:endParaRPr lang="en-US" sz="675" b="1" kern="0" baseline="30000" dirty="0">
              <a:solidFill>
                <a:srgbClr val="AAA092">
                  <a:lumMod val="50000"/>
                </a:srgb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500700" y="771572"/>
            <a:ext cx="906263" cy="5583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35577">
              <a:defRPr/>
            </a:pPr>
            <a:r>
              <a:rPr lang="en-US" sz="829" b="1" kern="0" dirty="0">
                <a:solidFill>
                  <a:srgbClr val="9B242D"/>
                </a:solidFill>
                <a:cs typeface="Arial" pitchFamily="34" charset="0"/>
              </a:rPr>
              <a:t>5. Treatment Outcome</a:t>
            </a:r>
            <a:endParaRPr lang="en-US" sz="829" b="1" kern="0" baseline="30000" dirty="0">
              <a:solidFill>
                <a:srgbClr val="9B242D"/>
              </a:solidFill>
              <a:cs typeface="Arial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681345" y="3573743"/>
            <a:ext cx="583193" cy="113842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35%</a:t>
            </a:r>
          </a:p>
          <a:p>
            <a:pPr algn="ctr" defTabSz="635577">
              <a:defRPr/>
            </a:pPr>
            <a:r>
              <a:rPr lang="en-US" sz="750" b="1" kern="0" dirty="0" err="1">
                <a:solidFill>
                  <a:srgbClr val="FFFFFF"/>
                </a:solidFill>
              </a:rPr>
              <a:t>Tx</a:t>
            </a:r>
            <a:r>
              <a:rPr lang="en-US" sz="750" b="1" kern="0" dirty="0">
                <a:solidFill>
                  <a:srgbClr val="FFFFFF"/>
                </a:solidFill>
              </a:rPr>
              <a:t> Success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7681345" y="3411404"/>
            <a:ext cx="583193" cy="15773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AAA092">
                    <a:lumMod val="50000"/>
                  </a:srgbClr>
                </a:solidFill>
              </a:rPr>
              <a:t>5% Poor</a:t>
            </a:r>
            <a:endParaRPr lang="en-US" sz="675" b="1" kern="0" dirty="0">
              <a:solidFill>
                <a:srgbClr val="AAA092">
                  <a:lumMod val="50000"/>
                </a:srgbClr>
              </a:solidFill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5004191" y="729581"/>
            <a:ext cx="540637" cy="3998917"/>
            <a:chOff x="6670338" y="776407"/>
            <a:chExt cx="761901" cy="5528250"/>
          </a:xfrm>
        </p:grpSpPr>
        <p:grpSp>
          <p:nvGrpSpPr>
            <p:cNvPr id="135" name="Group 134"/>
            <p:cNvGrpSpPr/>
            <p:nvPr/>
          </p:nvGrpSpPr>
          <p:grpSpPr>
            <a:xfrm rot="5400000">
              <a:off x="6713167" y="5585584"/>
              <a:ext cx="724006" cy="714139"/>
              <a:chOff x="-301336" y="2098964"/>
              <a:chExt cx="1014823" cy="907473"/>
            </a:xfrm>
            <a:solidFill>
              <a:schemeClr val="accent5"/>
            </a:solidFill>
          </p:grpSpPr>
          <p:sp>
            <p:nvSpPr>
              <p:cNvPr id="140" name="Circular Arrow 62"/>
              <p:cNvSpPr/>
              <p:nvPr/>
            </p:nvSpPr>
            <p:spPr>
              <a:xfrm>
                <a:off x="-301336" y="2098964"/>
                <a:ext cx="987136" cy="793968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35577">
                  <a:defRPr/>
                </a:pPr>
                <a:endParaRPr lang="en-US" sz="1252" kern="0">
                  <a:solidFill>
                    <a:srgbClr val="59452A"/>
                  </a:solidFill>
                </a:endParaRPr>
              </a:p>
            </p:txBody>
          </p:sp>
          <p:sp>
            <p:nvSpPr>
              <p:cNvPr id="141" name="Circular Arrow 63"/>
              <p:cNvSpPr/>
              <p:nvPr/>
            </p:nvSpPr>
            <p:spPr>
              <a:xfrm rot="11016730">
                <a:off x="-273649" y="2212469"/>
                <a:ext cx="987136" cy="793968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35577">
                  <a:defRPr/>
                </a:pPr>
                <a:endParaRPr lang="en-US" sz="1252" kern="0">
                  <a:solidFill>
                    <a:srgbClr val="59452A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 rot="5400000">
              <a:off x="6665405" y="781340"/>
              <a:ext cx="724006" cy="714139"/>
              <a:chOff x="-301336" y="2098964"/>
              <a:chExt cx="1014823" cy="907473"/>
            </a:xfrm>
            <a:solidFill>
              <a:schemeClr val="accent5"/>
            </a:solidFill>
          </p:grpSpPr>
          <p:sp>
            <p:nvSpPr>
              <p:cNvPr id="138" name="Circular Arrow 60"/>
              <p:cNvSpPr/>
              <p:nvPr/>
            </p:nvSpPr>
            <p:spPr>
              <a:xfrm>
                <a:off x="-301336" y="2098964"/>
                <a:ext cx="987136" cy="793968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35577">
                  <a:defRPr/>
                </a:pPr>
                <a:endParaRPr lang="en-US" sz="1252" kern="0">
                  <a:solidFill>
                    <a:srgbClr val="59452A"/>
                  </a:solidFill>
                </a:endParaRPr>
              </a:p>
            </p:txBody>
          </p:sp>
          <p:sp>
            <p:nvSpPr>
              <p:cNvPr id="139" name="Circular Arrow 61"/>
              <p:cNvSpPr/>
              <p:nvPr/>
            </p:nvSpPr>
            <p:spPr>
              <a:xfrm rot="11016730">
                <a:off x="-273649" y="2212469"/>
                <a:ext cx="987136" cy="793968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35577">
                  <a:defRPr/>
                </a:pPr>
                <a:endParaRPr lang="en-US" sz="1252" kern="0">
                  <a:solidFill>
                    <a:srgbClr val="59452A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 rot="16200000">
              <a:off x="5019115" y="3234564"/>
              <a:ext cx="4016823" cy="5857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35577">
                <a:defRPr/>
              </a:pPr>
              <a:r>
                <a:rPr lang="en-US" sz="834" kern="0" dirty="0">
                  <a:solidFill>
                    <a:srgbClr val="AAA092">
                      <a:lumMod val="50000"/>
                    </a:srgbClr>
                  </a:solidFill>
                  <a:cs typeface="Arial" pitchFamily="34" charset="0"/>
                </a:rPr>
                <a:t>Patients may iterate through the diagnosis pathway multiple time before being initiated on treatment.</a:t>
              </a: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6628472" y="761590"/>
            <a:ext cx="683953" cy="5583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35577">
              <a:defRPr/>
            </a:pPr>
            <a:r>
              <a:rPr lang="en-US" sz="829" b="1" kern="0" dirty="0">
                <a:solidFill>
                  <a:srgbClr val="9B242D"/>
                </a:solidFill>
                <a:cs typeface="Arial" pitchFamily="34" charset="0"/>
              </a:rPr>
              <a:t>4. TB Treatment Location</a:t>
            </a:r>
            <a:endParaRPr lang="en-US" sz="829" b="1" kern="0" baseline="30000" dirty="0">
              <a:solidFill>
                <a:srgbClr val="9B242D"/>
              </a:solidFill>
              <a:cs typeface="Arial" pitchFamily="34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693186" y="3430159"/>
            <a:ext cx="586153" cy="12820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~40% Public Sector</a:t>
            </a:r>
          </a:p>
        </p:txBody>
      </p:sp>
      <p:cxnSp>
        <p:nvCxnSpPr>
          <p:cNvPr id="144" name="Elbow Connector 70"/>
          <p:cNvCxnSpPr>
            <a:stCxn id="146" idx="6"/>
            <a:endCxn id="164" idx="1"/>
          </p:cNvCxnSpPr>
          <p:nvPr/>
        </p:nvCxnSpPr>
        <p:spPr>
          <a:xfrm flipV="1">
            <a:off x="6317202" y="2557265"/>
            <a:ext cx="375984" cy="81336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72"/>
          <p:cNvCxnSpPr>
            <a:stCxn id="146" idx="6"/>
            <a:endCxn id="143" idx="1"/>
          </p:cNvCxnSpPr>
          <p:nvPr/>
        </p:nvCxnSpPr>
        <p:spPr>
          <a:xfrm>
            <a:off x="6317202" y="3370634"/>
            <a:ext cx="375984" cy="700531"/>
          </a:xfrm>
          <a:prstGeom prst="bentConnector3">
            <a:avLst>
              <a:gd name="adj1" fmla="val 50000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6240577" y="3331578"/>
            <a:ext cx="76625" cy="78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endParaRPr lang="en-US" sz="1252" kern="0">
              <a:solidFill>
                <a:sysClr val="windowText" lastClr="000000"/>
              </a:solidFill>
            </a:endParaRPr>
          </a:p>
        </p:txBody>
      </p:sp>
      <p:cxnSp>
        <p:nvCxnSpPr>
          <p:cNvPr id="147" name="Elbow Connector 76"/>
          <p:cNvCxnSpPr>
            <a:stCxn id="124" idx="3"/>
            <a:endCxn id="149" idx="1"/>
          </p:cNvCxnSpPr>
          <p:nvPr/>
        </p:nvCxnSpPr>
        <p:spPr>
          <a:xfrm>
            <a:off x="2487268" y="4089260"/>
            <a:ext cx="306461" cy="10021"/>
          </a:xfrm>
          <a:prstGeom prst="bentConnector3">
            <a:avLst>
              <a:gd name="adj1" fmla="val 50000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1918053" y="4386984"/>
            <a:ext cx="569214" cy="31210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L1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2793728" y="4016984"/>
            <a:ext cx="938487" cy="16459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93%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792993" y="4459300"/>
            <a:ext cx="1050147" cy="161856"/>
            <a:chOff x="3760745" y="3859416"/>
            <a:chExt cx="1479936" cy="228600"/>
          </a:xfrm>
        </p:grpSpPr>
        <p:sp>
          <p:nvSpPr>
            <p:cNvPr id="151" name="Rectangle 150"/>
            <p:cNvSpPr/>
            <p:nvPr/>
          </p:nvSpPr>
          <p:spPr>
            <a:xfrm>
              <a:off x="3760745" y="3859416"/>
              <a:ext cx="70950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35577">
                <a:defRPr/>
              </a:pPr>
              <a:r>
                <a:rPr lang="en-US" sz="750" b="1" kern="0" dirty="0">
                  <a:solidFill>
                    <a:srgbClr val="FFFFFF"/>
                  </a:solidFill>
                </a:rPr>
                <a:t>56%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497502" y="3864365"/>
              <a:ext cx="743179" cy="223651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35577">
                <a:defRPr/>
              </a:pPr>
              <a:endParaRPr lang="en-US" sz="750" b="1" kern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53" name="Elbow Connector 84"/>
          <p:cNvCxnSpPr>
            <a:stCxn id="148" idx="3"/>
            <a:endCxn id="151" idx="1"/>
          </p:cNvCxnSpPr>
          <p:nvPr/>
        </p:nvCxnSpPr>
        <p:spPr>
          <a:xfrm flipV="1">
            <a:off x="2487267" y="4540228"/>
            <a:ext cx="305726" cy="2808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85"/>
          <p:cNvCxnSpPr>
            <a:stCxn id="95" idx="3"/>
            <a:endCxn id="148" idx="1"/>
          </p:cNvCxnSpPr>
          <p:nvPr/>
        </p:nvCxnSpPr>
        <p:spPr>
          <a:xfrm>
            <a:off x="1430287" y="4277320"/>
            <a:ext cx="487766" cy="265716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1634341" y="4357711"/>
            <a:ext cx="322568" cy="18916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AAA092">
                    <a:lumMod val="50000"/>
                  </a:srgbClr>
                </a:solidFill>
                <a:cs typeface="Arial" pitchFamily="34" charset="0"/>
              </a:rPr>
              <a:t>9%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632247" y="2576353"/>
            <a:ext cx="322568" cy="2023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AAA092">
                    <a:lumMod val="50000"/>
                  </a:srgbClr>
                </a:solidFill>
                <a:cs typeface="Arial" pitchFamily="34" charset="0"/>
              </a:rPr>
              <a:t>13%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52445" y="2574158"/>
            <a:ext cx="584465" cy="126814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39% Formal Private Care*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637355" y="3182985"/>
            <a:ext cx="322568" cy="2023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AAA092">
                    <a:lumMod val="50000"/>
                  </a:srgbClr>
                </a:solidFill>
                <a:cs typeface="Arial" pitchFamily="34" charset="0"/>
              </a:rPr>
              <a:t>26%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634341" y="3904925"/>
            <a:ext cx="322568" cy="18916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AAA092">
                    <a:lumMod val="50000"/>
                  </a:srgbClr>
                </a:solidFill>
                <a:cs typeface="Arial" pitchFamily="34" charset="0"/>
              </a:rPr>
              <a:t>17%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301430" y="3855553"/>
            <a:ext cx="584465" cy="843534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03" kern="0" dirty="0">
                <a:solidFill>
                  <a:sysClr val="windowText" lastClr="000000"/>
                </a:solidFill>
              </a:rPr>
              <a:t>70% Public Care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301429" y="2109127"/>
            <a:ext cx="584465" cy="1548925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AAA092">
                    <a:lumMod val="50000"/>
                  </a:srgbClr>
                </a:solidFill>
              </a:rPr>
              <a:t>5% </a:t>
            </a:r>
            <a:r>
              <a:rPr lang="en-US" sz="750" b="1" kern="0" dirty="0" err="1">
                <a:solidFill>
                  <a:srgbClr val="AAA092">
                    <a:lumMod val="50000"/>
                  </a:srgbClr>
                </a:solidFill>
              </a:rPr>
              <a:t>Dx</a:t>
            </a:r>
            <a:r>
              <a:rPr lang="en-US" sz="750" b="1" kern="0" dirty="0">
                <a:solidFill>
                  <a:srgbClr val="AAA092">
                    <a:lumMod val="50000"/>
                  </a:srgbClr>
                </a:solidFill>
              </a:rPr>
              <a:t> in Formal Private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298878" y="3677936"/>
            <a:ext cx="584465" cy="1577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endParaRPr lang="en-US" sz="750" b="1" kern="0" dirty="0">
              <a:solidFill>
                <a:srgbClr val="FFFFFF"/>
              </a:solidFill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307496" y="4053486"/>
            <a:ext cx="584465" cy="64990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21% </a:t>
            </a:r>
            <a:r>
              <a:rPr lang="en-US" sz="750" b="1" kern="0" dirty="0" err="1">
                <a:solidFill>
                  <a:srgbClr val="FFFFFF"/>
                </a:solidFill>
              </a:rPr>
              <a:t>Dx</a:t>
            </a:r>
            <a:r>
              <a:rPr lang="en-US" sz="750" b="1" kern="0" dirty="0">
                <a:solidFill>
                  <a:srgbClr val="FFFFFF"/>
                </a:solidFill>
              </a:rPr>
              <a:t> in Public Care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693186" y="1712276"/>
            <a:ext cx="586153" cy="168997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~60% Private Sector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681345" y="2814740"/>
            <a:ext cx="583193" cy="58310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20% Tx Success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681345" y="1712276"/>
            <a:ext cx="583193" cy="1088904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AAA092">
                    <a:lumMod val="50000"/>
                  </a:srgbClr>
                </a:solidFill>
              </a:rPr>
              <a:t>40% Poor Outcome</a:t>
            </a:r>
          </a:p>
        </p:txBody>
      </p:sp>
      <p:cxnSp>
        <p:nvCxnSpPr>
          <p:cNvPr id="167" name="Elbow Connector 84"/>
          <p:cNvCxnSpPr>
            <a:stCxn id="152" idx="3"/>
            <a:endCxn id="163" idx="1"/>
          </p:cNvCxnSpPr>
          <p:nvPr/>
        </p:nvCxnSpPr>
        <p:spPr>
          <a:xfrm flipV="1">
            <a:off x="3843140" y="4378437"/>
            <a:ext cx="464356" cy="16354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849929" y="1424906"/>
            <a:ext cx="584465" cy="113842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r>
              <a:rPr lang="en-US" sz="750" b="1" kern="0" dirty="0">
                <a:solidFill>
                  <a:srgbClr val="FFFFFF"/>
                </a:solidFill>
              </a:rPr>
              <a:t>35% Informal Private Care*^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3743005" y="4016984"/>
            <a:ext cx="109728" cy="16459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35577">
              <a:defRPr/>
            </a:pPr>
            <a:endParaRPr lang="en-US" sz="750" b="1" kern="0" dirty="0">
              <a:solidFill>
                <a:srgbClr val="FFFFFF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301428" y="1424906"/>
            <a:ext cx="584465" cy="65323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5577">
              <a:defRPr/>
            </a:pPr>
            <a:endParaRPr lang="en-US" sz="750" b="1" kern="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4400" y="4756071"/>
            <a:ext cx="1569600" cy="8775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>
                <a:solidFill>
                  <a:srgbClr val="000000"/>
                </a:solidFill>
                <a:cs typeface="Arial" pitchFamily="34" charset="0"/>
              </a:rPr>
              <a:t>Source: Global cascade of care analysis, Linksbridge &amp; McGill 2016,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3077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685800">
              <a:defRPr/>
            </a:pPr>
            <a:fld id="{D3F7C509-FEEF-45D3-B896-7C07814C0C13}" type="slidenum">
              <a:rPr lang="en-US" sz="675" kern="0">
                <a:solidFill>
                  <a:schemeClr val="tx1"/>
                </a:solidFill>
              </a:rPr>
              <a:pPr defTabSz="685800">
                <a:defRPr/>
              </a:pPr>
              <a:t>13</a:t>
            </a:fld>
            <a:endParaRPr lang="en-US" sz="675" kern="0" dirty="0">
              <a:solidFill>
                <a:schemeClr val="tx1"/>
              </a:solidFill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65125" y="283652"/>
            <a:ext cx="8329613" cy="3819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ts val="3067"/>
              </a:lnSpc>
              <a:spcBef>
                <a:spcPct val="0"/>
              </a:spcBef>
              <a:buNone/>
              <a:defRPr sz="3067" kern="1200" cap="all" baseline="0">
                <a:solidFill>
                  <a:schemeClr val="accent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defTabSz="914378">
              <a:lnSpc>
                <a:spcPts val="2300"/>
              </a:lnSpc>
              <a:defRPr/>
            </a:pPr>
            <a:r>
              <a:rPr lang="en-US" sz="2100" b="1" dirty="0">
                <a:solidFill>
                  <a:schemeClr val="tx1"/>
                </a:solidFill>
              </a:rPr>
              <a:t>Care Cascade in Private Sector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65125" y="665582"/>
            <a:ext cx="8129946" cy="3389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buFont typeface="Wingdings" pitchFamily="2" charset="2"/>
              <a:buNone/>
              <a:defRPr sz="2000" b="0" kern="120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28594" indent="-228594" algn="l" defTabSz="121917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/>
              <a:buChar char="•"/>
              <a:defRPr sz="1733" kern="120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57189" indent="-228594" algn="l" defTabSz="1219170" rtl="0" eaLnBrk="1" latinLnBrk="0" hangingPunct="1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Lucida Grande"/>
              <a:buChar char="-"/>
              <a:tabLst/>
              <a:defRPr sz="1600" kern="120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87900" indent="-230712" algn="l" defTabSz="121917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-"/>
              <a:tabLst/>
              <a:defRPr sz="1467" kern="120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916494" indent="-228594" algn="l" defTabSz="121917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 typeface="Arial" panose="020B0604020202020204" pitchFamily="34" charset="0"/>
              <a:buChar char="◦"/>
              <a:defRPr sz="1467" kern="120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350" dirty="0">
                <a:solidFill>
                  <a:schemeClr val="tx1"/>
                </a:solidFill>
              </a:rPr>
              <a:t>Cannot be described with confidence, as data are sparse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350" dirty="0">
                <a:solidFill>
                  <a:schemeClr val="tx1"/>
                </a:solidFill>
              </a:rPr>
              <a:t>However, using ongoing studies and programmatic data, the following observations are possible</a:t>
            </a:r>
          </a:p>
          <a:p>
            <a:pPr marL="514346" lvl="1" indent="-342900">
              <a:buFont typeface="Wingdings" pitchFamily="2" charset="2"/>
              <a:buAutoNum type="alphaLcPeriod"/>
            </a:pPr>
            <a:r>
              <a:rPr lang="en-CA" sz="1200" dirty="0">
                <a:solidFill>
                  <a:schemeClr val="tx1"/>
                </a:solidFill>
              </a:rPr>
              <a:t>TB diagnostic </a:t>
            </a:r>
            <a:r>
              <a:rPr lang="en-CA" sz="1200" b="1" dirty="0">
                <a:solidFill>
                  <a:schemeClr val="tx1"/>
                </a:solidFill>
              </a:rPr>
              <a:t>delays are common in the private sector </a:t>
            </a:r>
            <a:r>
              <a:rPr lang="en-CA" sz="1200" dirty="0">
                <a:solidFill>
                  <a:schemeClr val="tx1"/>
                </a:solidFill>
              </a:rPr>
              <a:t>(~60 days) and about 3 providers are seen before TB is diagnosed (Mistry N et al, </a:t>
            </a:r>
            <a:r>
              <a:rPr lang="en-CA" sz="1200" dirty="0" err="1">
                <a:solidFill>
                  <a:schemeClr val="tx1"/>
                </a:solidFill>
              </a:rPr>
              <a:t>PLoS</a:t>
            </a:r>
            <a:r>
              <a:rPr lang="en-CA" sz="1200" dirty="0">
                <a:solidFill>
                  <a:schemeClr val="tx1"/>
                </a:solidFill>
              </a:rPr>
              <a:t> ONE 2016; FMR Reports on Pathways to Care in Mumbai and Patna; </a:t>
            </a:r>
            <a:r>
              <a:rPr lang="en-CA" sz="1200" dirty="0" err="1">
                <a:solidFill>
                  <a:schemeClr val="tx1"/>
                </a:solidFill>
              </a:rPr>
              <a:t>Sreeramareddy</a:t>
            </a:r>
            <a:r>
              <a:rPr lang="en-CA" sz="1200" dirty="0">
                <a:solidFill>
                  <a:schemeClr val="tx1"/>
                </a:solidFill>
              </a:rPr>
              <a:t> et al. IJTLD 2014)</a:t>
            </a:r>
          </a:p>
          <a:p>
            <a:pPr marL="514346" lvl="1" indent="-342900">
              <a:buFont typeface="Wingdings" pitchFamily="2" charset="2"/>
              <a:buAutoNum type="alphaLcPeriod"/>
            </a:pPr>
            <a:r>
              <a:rPr lang="en-CA" sz="1200" b="1" dirty="0">
                <a:solidFill>
                  <a:schemeClr val="tx1"/>
                </a:solidFill>
              </a:rPr>
              <a:t>Patients endure a long pathway </a:t>
            </a:r>
            <a:r>
              <a:rPr lang="en-CA" sz="1200" dirty="0">
                <a:solidFill>
                  <a:schemeClr val="tx1"/>
                </a:solidFill>
              </a:rPr>
              <a:t>with </a:t>
            </a:r>
            <a:r>
              <a:rPr lang="en-CA" sz="1200" b="1" dirty="0">
                <a:solidFill>
                  <a:schemeClr val="tx1"/>
                </a:solidFill>
              </a:rPr>
              <a:t>multiple visits </a:t>
            </a:r>
            <a:r>
              <a:rPr lang="en-CA" sz="1200" dirty="0">
                <a:solidFill>
                  <a:schemeClr val="tx1"/>
                </a:solidFill>
              </a:rPr>
              <a:t>and several missed opportunities for diagnosis (Mistry N et al, </a:t>
            </a:r>
            <a:r>
              <a:rPr lang="en-CA" sz="1200" dirty="0" err="1">
                <a:solidFill>
                  <a:schemeClr val="tx1"/>
                </a:solidFill>
              </a:rPr>
              <a:t>PLoS</a:t>
            </a:r>
            <a:r>
              <a:rPr lang="en-CA" sz="1200" dirty="0">
                <a:solidFill>
                  <a:schemeClr val="tx1"/>
                </a:solidFill>
              </a:rPr>
              <a:t> ONE 2016; Engel N et al. BMC Health </a:t>
            </a:r>
            <a:r>
              <a:rPr lang="en-CA" sz="1200" dirty="0" err="1">
                <a:solidFill>
                  <a:schemeClr val="tx1"/>
                </a:solidFill>
              </a:rPr>
              <a:t>Serv</a:t>
            </a:r>
            <a:r>
              <a:rPr lang="en-CA" sz="1200" dirty="0">
                <a:solidFill>
                  <a:schemeClr val="tx1"/>
                </a:solidFill>
              </a:rPr>
              <a:t> 2015; Das J et al. Lancet ID 2016)</a:t>
            </a:r>
          </a:p>
          <a:p>
            <a:pPr marL="514346" lvl="1" indent="-342900">
              <a:buFont typeface="Wingdings" pitchFamily="2" charset="2"/>
              <a:buAutoNum type="alphaLcPeriod"/>
            </a:pPr>
            <a:r>
              <a:rPr lang="en-CA" sz="1200" dirty="0">
                <a:solidFill>
                  <a:schemeClr val="tx1"/>
                </a:solidFill>
              </a:rPr>
              <a:t>Simulated patient surveys show that </a:t>
            </a:r>
            <a:r>
              <a:rPr lang="en-CA" sz="1200" b="1" dirty="0">
                <a:solidFill>
                  <a:schemeClr val="tx1"/>
                </a:solidFill>
              </a:rPr>
              <a:t>majority (~80) of patients </a:t>
            </a:r>
            <a:r>
              <a:rPr lang="en-CA" sz="1200" dirty="0">
                <a:solidFill>
                  <a:schemeClr val="tx1"/>
                </a:solidFill>
              </a:rPr>
              <a:t>with presumed TB </a:t>
            </a:r>
            <a:r>
              <a:rPr lang="en-CA" sz="1200" b="1" dirty="0">
                <a:solidFill>
                  <a:schemeClr val="tx1"/>
                </a:solidFill>
              </a:rPr>
              <a:t>do NOT get microbiological testing </a:t>
            </a:r>
            <a:r>
              <a:rPr lang="en-CA" sz="1200" dirty="0">
                <a:solidFill>
                  <a:schemeClr val="tx1"/>
                </a:solidFill>
              </a:rPr>
              <a:t>(Das J et al. Lancet ID 2015; </a:t>
            </a:r>
            <a:r>
              <a:rPr lang="en-CA" sz="1200" dirty="0" err="1">
                <a:solidFill>
                  <a:schemeClr val="tx1"/>
                </a:solidFill>
              </a:rPr>
              <a:t>QuTUB</a:t>
            </a:r>
            <a:r>
              <a:rPr lang="en-CA" sz="1200" dirty="0">
                <a:solidFill>
                  <a:schemeClr val="tx1"/>
                </a:solidFill>
              </a:rPr>
              <a:t> ongoing studies)</a:t>
            </a:r>
          </a:p>
          <a:p>
            <a:pPr marL="514346" lvl="1" indent="-342900">
              <a:buFont typeface="Wingdings" pitchFamily="2" charset="2"/>
              <a:buAutoNum type="alphaLcPeriod"/>
            </a:pPr>
            <a:r>
              <a:rPr lang="en-CA" sz="1200" dirty="0">
                <a:solidFill>
                  <a:schemeClr val="tx1"/>
                </a:solidFill>
              </a:rPr>
              <a:t>Empirical management of suspected TB is widespread (McDowell &amp; Pai, IJTLD 2016; McDowell &amp; Pai, Trans Roy </a:t>
            </a:r>
            <a:r>
              <a:rPr lang="en-CA" sz="1200" dirty="0" err="1">
                <a:solidFill>
                  <a:schemeClr val="tx1"/>
                </a:solidFill>
              </a:rPr>
              <a:t>Soc</a:t>
            </a:r>
            <a:r>
              <a:rPr lang="en-CA" sz="1200" dirty="0">
                <a:solidFill>
                  <a:schemeClr val="tx1"/>
                </a:solidFill>
              </a:rPr>
              <a:t> Trop Med 2016)</a:t>
            </a:r>
          </a:p>
          <a:p>
            <a:pPr marL="514346" lvl="1" indent="-342900">
              <a:buFont typeface="Wingdings" pitchFamily="2" charset="2"/>
              <a:buAutoNum type="alphaLcPeriod"/>
            </a:pPr>
            <a:r>
              <a:rPr lang="en-CA" sz="1200" dirty="0">
                <a:solidFill>
                  <a:schemeClr val="tx1"/>
                </a:solidFill>
              </a:rPr>
              <a:t>Even when tests are ordered, it is </a:t>
            </a:r>
            <a:r>
              <a:rPr lang="en-CA" sz="1200" b="1" dirty="0">
                <a:solidFill>
                  <a:schemeClr val="tx1"/>
                </a:solidFill>
              </a:rPr>
              <a:t>usually chest x-rays </a:t>
            </a:r>
            <a:r>
              <a:rPr lang="en-CA" sz="1200" dirty="0">
                <a:solidFill>
                  <a:schemeClr val="tx1"/>
                </a:solidFill>
              </a:rPr>
              <a:t>(not sputum TB tests)</a:t>
            </a:r>
          </a:p>
          <a:p>
            <a:pPr marL="514346" lvl="1" indent="-342900">
              <a:buFont typeface="Wingdings" pitchFamily="2" charset="2"/>
              <a:buAutoNum type="alphaLcPeriod"/>
            </a:pPr>
            <a:r>
              <a:rPr lang="en-CA" sz="1200" b="1" dirty="0">
                <a:solidFill>
                  <a:schemeClr val="tx1"/>
                </a:solidFill>
              </a:rPr>
              <a:t>Quality of TB care in suboptimal </a:t>
            </a:r>
            <a:r>
              <a:rPr lang="en-CA" sz="1200" dirty="0">
                <a:solidFill>
                  <a:schemeClr val="tx1"/>
                </a:solidFill>
              </a:rPr>
              <a:t>(</a:t>
            </a:r>
            <a:r>
              <a:rPr lang="en-CA" sz="1200" dirty="0" err="1">
                <a:solidFill>
                  <a:schemeClr val="tx1"/>
                </a:solidFill>
              </a:rPr>
              <a:t>Satyanarayana</a:t>
            </a:r>
            <a:r>
              <a:rPr lang="en-CA" sz="1200" dirty="0">
                <a:solidFill>
                  <a:schemeClr val="tx1"/>
                </a:solidFill>
              </a:rPr>
              <a:t> S et al. IJTLD 2015; Das J et al. Lancet ID 2015)</a:t>
            </a:r>
          </a:p>
          <a:p>
            <a:pPr marL="514346" lvl="1" indent="-342900">
              <a:buFont typeface="Wingdings" pitchFamily="2" charset="2"/>
              <a:buAutoNum type="alphaLcPeriod"/>
            </a:pPr>
            <a:r>
              <a:rPr lang="en-CA" sz="1200" b="1" dirty="0">
                <a:solidFill>
                  <a:schemeClr val="tx1"/>
                </a:solidFill>
              </a:rPr>
              <a:t>Treatment success rate unknown, but </a:t>
            </a:r>
            <a:r>
              <a:rPr lang="en-CA" sz="1200" dirty="0">
                <a:solidFill>
                  <a:schemeClr val="tx1"/>
                </a:solidFill>
              </a:rPr>
              <a:t>among patients in PPIA project was about </a:t>
            </a:r>
            <a:r>
              <a:rPr lang="en-CA" sz="1200" b="1" dirty="0">
                <a:solidFill>
                  <a:schemeClr val="tx1"/>
                </a:solidFill>
              </a:rPr>
              <a:t>40% with free drugs</a:t>
            </a:r>
            <a:r>
              <a:rPr lang="en-CA" sz="1200" dirty="0">
                <a:solidFill>
                  <a:schemeClr val="tx1"/>
                </a:solidFill>
              </a:rPr>
              <a:t>, and is now about </a:t>
            </a:r>
            <a:r>
              <a:rPr lang="en-CA" sz="1200" b="1" dirty="0">
                <a:solidFill>
                  <a:schemeClr val="tx1"/>
                </a:solidFill>
              </a:rPr>
              <a:t>70 – 85% </a:t>
            </a:r>
            <a:r>
              <a:rPr lang="en-CA" sz="1200" dirty="0">
                <a:solidFill>
                  <a:schemeClr val="tx1"/>
                </a:solidFill>
              </a:rPr>
              <a:t> ‘best case scenario’ (PATH and WHP PPIA data)</a:t>
            </a:r>
          </a:p>
        </p:txBody>
      </p:sp>
    </p:spTree>
    <p:extLst>
      <p:ext uri="{BB962C8B-B14F-4D97-AF65-F5344CB8AC3E}">
        <p14:creationId xmlns:p14="http://schemas.microsoft.com/office/powerpoint/2010/main" val="13697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Huge up front losses..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Mainly to private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Private sector dominance is a function of basic health seeking behaviors of the population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patient tracking, private treatment not accountable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Public: Small stepwise leakages yield substantial cumulative loss.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Large opportunities to capture cases and improve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Private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Fixing public cascade leaks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Cascade of care Implications </a:t>
            </a:r>
          </a:p>
        </p:txBody>
      </p:sp>
    </p:spTree>
    <p:extLst>
      <p:ext uri="{BB962C8B-B14F-4D97-AF65-F5344CB8AC3E}">
        <p14:creationId xmlns:p14="http://schemas.microsoft.com/office/powerpoint/2010/main" val="32090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>
            <a:off x="5853609" y="221961"/>
            <a:ext cx="3290391" cy="1563639"/>
            <a:chOff x="342866" y="1656727"/>
            <a:chExt cx="3292475" cy="2608333"/>
          </a:xfrm>
        </p:grpSpPr>
        <p:sp>
          <p:nvSpPr>
            <p:cNvPr id="5" name="Rectangle 4"/>
            <p:cNvSpPr/>
            <p:nvPr/>
          </p:nvSpPr>
          <p:spPr>
            <a:xfrm>
              <a:off x="342866" y="1656727"/>
              <a:ext cx="3292475" cy="2608333"/>
            </a:xfrm>
            <a:prstGeom prst="rect">
              <a:avLst/>
            </a:prstGeom>
            <a:solidFill>
              <a:schemeClr val="accent6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42866" y="1656727"/>
              <a:ext cx="3292475" cy="2608333"/>
            </a:xfrm>
            <a:prstGeom prst="rect">
              <a:avLst/>
            </a:prstGeom>
            <a:solidFill>
              <a:schemeClr val="accent6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213346" y="415020"/>
            <a:ext cx="2743200" cy="16279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100"/>
              </a:lnSpc>
            </a:pPr>
            <a:r>
              <a:rPr lang="en-US" sz="2000" b="1" dirty="0">
                <a:solidFill>
                  <a:srgbClr val="FFFFFF"/>
                </a:solidFill>
                <a:cs typeface="Arial" panose="020B0604020202020204" pitchFamily="34" charset="0"/>
              </a:rPr>
              <a:t>WHAT WORKS FOR PRIVATE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5854059" y="503682"/>
            <a:ext cx="201168" cy="2011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800" y="48024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>
                <a:solidFill>
                  <a:srgbClr val="FFFFFF">
                    <a:lumMod val="75000"/>
                  </a:srgbClr>
                </a:solidFill>
                <a:cs typeface="Arial" pitchFamily="34" charset="0"/>
              </a:rPr>
              <a:t>Patna PPIA Field officer and private compounder, 2016</a:t>
            </a:r>
          </a:p>
        </p:txBody>
      </p:sp>
    </p:spTree>
    <p:extLst>
      <p:ext uri="{BB962C8B-B14F-4D97-AF65-F5344CB8AC3E}">
        <p14:creationId xmlns:p14="http://schemas.microsoft.com/office/powerpoint/2010/main" val="92093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37" y="463862"/>
            <a:ext cx="4657020" cy="691586"/>
          </a:xfrm>
        </p:spPr>
        <p:txBody>
          <a:bodyPr>
            <a:noAutofit/>
          </a:bodyPr>
          <a:lstStyle/>
          <a:p>
            <a:pPr algn="l"/>
            <a:r>
              <a:rPr lang="en-IN" sz="2100" b="1" dirty="0"/>
              <a:t>Demonstration site profile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39010" y="725054"/>
            <a:ext cx="3426861" cy="4212468"/>
            <a:chOff x="-331788" y="1155700"/>
            <a:chExt cx="5191126" cy="5702300"/>
          </a:xfrm>
        </p:grpSpPr>
        <p:pic>
          <p:nvPicPr>
            <p:cNvPr id="5" name="Picture 9" descr="C:\Users\RNTCPC~1\AppData\Local\Temp\_TS397A.tmp\_TS82.tmp\patna msn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167" r="33665"/>
            <a:stretch>
              <a:fillRect/>
            </a:stretch>
          </p:blipFill>
          <p:spPr bwMode="auto">
            <a:xfrm>
              <a:off x="-69850" y="1155700"/>
              <a:ext cx="4929188" cy="570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Callout 5"/>
            <p:cNvSpPr/>
            <p:nvPr/>
          </p:nvSpPr>
          <p:spPr>
            <a:xfrm>
              <a:off x="2627313" y="2320925"/>
              <a:ext cx="936625" cy="658813"/>
            </a:xfrm>
            <a:prstGeom prst="wedgeEllipseCallout">
              <a:avLst>
                <a:gd name="adj1" fmla="val -24677"/>
                <a:gd name="adj2" fmla="val 101887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88">
                <a:defRPr/>
              </a:pPr>
              <a:r>
                <a:rPr lang="en-IN" sz="700" b="1" dirty="0">
                  <a:solidFill>
                    <a:srgbClr val="CE6B29"/>
                  </a:solidFill>
                </a:rPr>
                <a:t>Patna</a:t>
              </a:r>
            </a:p>
          </p:txBody>
        </p:sp>
        <p:sp>
          <p:nvSpPr>
            <p:cNvPr id="7" name="Oval Callout 6"/>
            <p:cNvSpPr/>
            <p:nvPr/>
          </p:nvSpPr>
          <p:spPr>
            <a:xfrm>
              <a:off x="-87313" y="2005013"/>
              <a:ext cx="1331913" cy="658812"/>
            </a:xfrm>
            <a:prstGeom prst="wedgeEllipseCallout">
              <a:avLst>
                <a:gd name="adj1" fmla="val 15293"/>
                <a:gd name="adj2" fmla="val 203394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88">
                <a:defRPr/>
              </a:pPr>
              <a:r>
                <a:rPr lang="en-IN" sz="700" b="1" dirty="0">
                  <a:solidFill>
                    <a:srgbClr val="CE6B29"/>
                  </a:solidFill>
                </a:rPr>
                <a:t>Mehsana</a:t>
              </a:r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-331788" y="4641850"/>
              <a:ext cx="1330326" cy="658813"/>
            </a:xfrm>
            <a:prstGeom prst="wedgeEllipseCallout">
              <a:avLst>
                <a:gd name="adj1" fmla="val 36816"/>
                <a:gd name="adj2" fmla="val -101126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88">
                <a:defRPr/>
              </a:pPr>
              <a:r>
                <a:rPr lang="en-IN" sz="700" b="1" dirty="0">
                  <a:solidFill>
                    <a:srgbClr val="CE6B29"/>
                  </a:solidFill>
                </a:rPr>
                <a:t>Mumbai</a:t>
              </a: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077399" y="983687"/>
          <a:ext cx="4988629" cy="2260410"/>
        </p:xfrm>
        <a:graphic>
          <a:graphicData uri="http://schemas.openxmlformats.org/drawingml/2006/table">
            <a:tbl>
              <a:tblPr firstRow="1">
                <a:tableStyleId>{17292A2E-F333-43FB-9621-5CBBE7FDCDCB}</a:tableStyleId>
              </a:tblPr>
              <a:tblGrid>
                <a:gridCol w="1444444">
                  <a:extLst>
                    <a:ext uri="{9D8B030D-6E8A-4147-A177-3AD203B41FA5}">
                      <a16:colId xmlns:a16="http://schemas.microsoft.com/office/drawing/2014/main" xmlns="" val="288022175"/>
                    </a:ext>
                  </a:extLst>
                </a:gridCol>
                <a:gridCol w="1098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50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304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271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75" marR="68575" marT="34286" marB="3428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Patna</a:t>
                      </a:r>
                      <a:endParaRPr kumimoji="0" lang="en-I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75" marR="68575" marT="34286" marB="3428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Mehsana</a:t>
                      </a:r>
                      <a:endParaRPr kumimoji="0" lang="en-I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75" marR="68575" marT="34286" marB="3428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Mumbai</a:t>
                      </a:r>
                      <a:endParaRPr kumimoji="0" lang="en-I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75" marR="68575" marT="34286" marB="34286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1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6,289,193</a:t>
                      </a:r>
                      <a:endParaRPr kumimoji="0" lang="en-I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2,167,370</a:t>
                      </a:r>
                      <a:endParaRPr kumimoji="0" lang="en-I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77" marR="68577" marT="34289" marB="34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+mn-lt"/>
                        </a:rPr>
                        <a:t>12,923,197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4" marR="7144" marT="714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22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% Urban</a:t>
                      </a: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33%</a:t>
                      </a: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marL="68577" marR="68577" marT="34289" marB="34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68575" marR="68575" marT="34286" marB="34286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22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Epidemic</a:t>
                      </a: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Stable</a:t>
                      </a:r>
                    </a:p>
                  </a:txBody>
                  <a:tcPr marL="68577" marR="68577" marT="34289" marB="34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Scary</a:t>
                      </a:r>
                    </a:p>
                  </a:txBody>
                  <a:tcPr marL="68575" marR="68575" marT="34286" marB="34286" anchor="ctr" horzOverflow="overflow"/>
                </a:tc>
                <a:extLst>
                  <a:ext uri="{0D108BD9-81ED-4DB2-BD59-A6C34878D82A}">
                    <a16:rowId xmlns:a16="http://schemas.microsoft.com/office/drawing/2014/main" xmlns="" val="2861828"/>
                  </a:ext>
                </a:extLst>
              </a:tr>
              <a:tr h="4594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Public capacity</a:t>
                      </a: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Very low</a:t>
                      </a: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Mod</a:t>
                      </a:r>
                    </a:p>
                  </a:txBody>
                  <a:tcPr marL="68577" marR="68577" marT="34289" marB="34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Mod</a:t>
                      </a:r>
                    </a:p>
                  </a:txBody>
                  <a:tcPr marL="68575" marR="68575" marT="34286" marB="34286" anchor="ctr" horzOverflow="overflow"/>
                </a:tc>
                <a:extLst>
                  <a:ext uri="{0D108BD9-81ED-4DB2-BD59-A6C34878D82A}">
                    <a16:rowId xmlns:a16="http://schemas.microsoft.com/office/drawing/2014/main" xmlns="" val="3013928567"/>
                  </a:ext>
                </a:extLst>
              </a:tr>
              <a:tr h="38221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75" marR="68575" marT="34285" marB="3428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77" marR="68577" marT="34289" marB="3428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</a:endParaRPr>
                    </a:p>
                  </a:txBody>
                  <a:tcPr marL="68575" marR="68575" marT="34286" marB="34286" anchor="ctr" horzOverflow="overflow"/>
                </a:tc>
                <a:extLst>
                  <a:ext uri="{0D108BD9-81ED-4DB2-BD59-A6C34878D82A}">
                    <a16:rowId xmlns:a16="http://schemas.microsoft.com/office/drawing/2014/main" xmlns="" val="268663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67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9" y="484698"/>
            <a:ext cx="5091775" cy="523183"/>
          </a:xfrm>
        </p:spPr>
        <p:txBody>
          <a:bodyPr/>
          <a:lstStyle/>
          <a:p>
            <a:r>
              <a:rPr lang="en-US" sz="2100" b="1" dirty="0"/>
              <a:t>How private engagement 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5098" y="1911234"/>
            <a:ext cx="615818" cy="512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288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Private/missing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5883" y="3054234"/>
            <a:ext cx="756417" cy="508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288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Public/</a:t>
            </a:r>
          </a:p>
          <a:p>
            <a:pPr defTabSz="914288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45% loss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472" y="979460"/>
            <a:ext cx="1329441" cy="19936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8681" y="985726"/>
            <a:ext cx="3169228" cy="19873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1473" y="3058746"/>
            <a:ext cx="1329442" cy="1809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8679" y="3069256"/>
            <a:ext cx="1725846" cy="18262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5320" y="3039880"/>
            <a:ext cx="1372589" cy="183011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27808" y="2203510"/>
            <a:ext cx="1323274" cy="398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pPr defTabSz="914288"/>
            <a:r>
              <a:rPr lang="en-US" dirty="0">
                <a:solidFill>
                  <a:srgbClr val="FFFFFF"/>
                </a:solidFill>
              </a:rPr>
              <a:t>Private notification yields incentives &amp; free TB drugs/test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21875" y="4484719"/>
            <a:ext cx="1712651" cy="398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88"/>
            <a:r>
              <a:rPr lang="en-US" sz="1200" b="1" dirty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cs typeface="Arial" pitchFamily="34" charset="0"/>
              </a:rPr>
              <a:t>Private quality of care improvement  program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21076" y="4497259"/>
            <a:ext cx="1387042" cy="398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88"/>
            <a:r>
              <a:rPr lang="en-US" sz="1200" b="1" dirty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cs typeface="Arial" pitchFamily="34" charset="0"/>
              </a:rPr>
              <a:t>e-Vouchers for drugs/tests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08597" y="2508983"/>
            <a:ext cx="2106170" cy="398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88"/>
            <a:r>
              <a:rPr lang="en-US" sz="1200" b="1" dirty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cs typeface="Arial" pitchFamily="34" charset="0"/>
              </a:rPr>
              <a:t>Call center issues vouchers &amp; tracks adherence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82950" y="4490768"/>
            <a:ext cx="1387042" cy="398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88"/>
            <a:r>
              <a:rPr lang="en-US" sz="1200" b="1" dirty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cs typeface="Arial" pitchFamily="34" charset="0"/>
              </a:rPr>
              <a:t>Early TB diagnosis &amp; sustained Rx</a:t>
            </a:r>
          </a:p>
        </p:txBody>
      </p:sp>
      <p:graphicFrame>
        <p:nvGraphicFramePr>
          <p:cNvPr id="24" name="Diagram 23"/>
          <p:cNvGraphicFramePr/>
          <p:nvPr>
            <p:extLst/>
          </p:nvPr>
        </p:nvGraphicFramePr>
        <p:xfrm>
          <a:off x="1336451" y="1248966"/>
          <a:ext cx="2133600" cy="3316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432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3" grpId="0"/>
      <p:bldP spid="36" grpId="0"/>
      <p:bldP spid="37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been ACHIEVED IN INITIAL PRIVATE PILOTS…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021" y="1426589"/>
            <a:ext cx="2853731" cy="1741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2" y="3255567"/>
            <a:ext cx="2771630" cy="1783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92" y="1426589"/>
            <a:ext cx="2771630" cy="17418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6292" y="1007874"/>
            <a:ext cx="277163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Track and drive provider &amp; patient coverage relentlessly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3071" y="1007874"/>
            <a:ext cx="277163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Prioritize capture, improve quality with systematic feedback/BCC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021" y="3360934"/>
            <a:ext cx="2853731" cy="1711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35751" y="1007874"/>
            <a:ext cx="277163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Use technology to amplify reach &amp; integrate with RNTCP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566" y="4216674"/>
            <a:ext cx="1314974" cy="8386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7067" y="1511170"/>
            <a:ext cx="1091400" cy="1637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438" y="2770478"/>
            <a:ext cx="1245229" cy="9701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850" y="3503387"/>
            <a:ext cx="1425834" cy="9505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317" y="1772931"/>
            <a:ext cx="1056350" cy="7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940" y="291052"/>
            <a:ext cx="8329613" cy="381930"/>
          </a:xfrm>
        </p:spPr>
        <p:txBody>
          <a:bodyPr/>
          <a:lstStyle/>
          <a:p>
            <a:r>
              <a:rPr lang="en-US" sz="2000" b="1" dirty="0"/>
              <a:t>increases in Annual tb notification, india private demo sites, 2014 -16</a:t>
            </a:r>
            <a:endParaRPr lang="en-US" sz="18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19675"/>
              </p:ext>
            </p:extLst>
          </p:nvPr>
        </p:nvGraphicFramePr>
        <p:xfrm>
          <a:off x="169683" y="862983"/>
          <a:ext cx="8605246" cy="3865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0667">
                  <a:extLst>
                    <a:ext uri="{9D8B030D-6E8A-4147-A177-3AD203B41FA5}">
                      <a16:colId xmlns:a16="http://schemas.microsoft.com/office/drawing/2014/main" xmlns="" val="1786352588"/>
                    </a:ext>
                  </a:extLst>
                </a:gridCol>
                <a:gridCol w="1005559">
                  <a:extLst>
                    <a:ext uri="{9D8B030D-6E8A-4147-A177-3AD203B41FA5}">
                      <a16:colId xmlns:a16="http://schemas.microsoft.com/office/drawing/2014/main" xmlns="" val="867080219"/>
                    </a:ext>
                  </a:extLst>
                </a:gridCol>
                <a:gridCol w="1717547">
                  <a:extLst>
                    <a:ext uri="{9D8B030D-6E8A-4147-A177-3AD203B41FA5}">
                      <a16:colId xmlns:a16="http://schemas.microsoft.com/office/drawing/2014/main" xmlns="" val="3039426417"/>
                    </a:ext>
                  </a:extLst>
                </a:gridCol>
                <a:gridCol w="1760036">
                  <a:extLst>
                    <a:ext uri="{9D8B030D-6E8A-4147-A177-3AD203B41FA5}">
                      <a16:colId xmlns:a16="http://schemas.microsoft.com/office/drawing/2014/main" xmlns="" val="2093323923"/>
                    </a:ext>
                  </a:extLst>
                </a:gridCol>
                <a:gridCol w="1779541">
                  <a:extLst>
                    <a:ext uri="{9D8B030D-6E8A-4147-A177-3AD203B41FA5}">
                      <a16:colId xmlns:a16="http://schemas.microsoft.com/office/drawing/2014/main" xmlns="" val="310469996"/>
                    </a:ext>
                  </a:extLst>
                </a:gridCol>
                <a:gridCol w="1381896">
                  <a:extLst>
                    <a:ext uri="{9D8B030D-6E8A-4147-A177-3AD203B41FA5}">
                      <a16:colId xmlns:a16="http://schemas.microsoft.com/office/drawing/2014/main" xmlns="" val="3629603957"/>
                    </a:ext>
                  </a:extLst>
                </a:gridCol>
              </a:tblGrid>
              <a:tr h="64280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Year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Public TB notifications (rate per 100,000 pop)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Private TB notifications (rate per 100,000 pop)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Total TB notifications (rate per 100,000 pop)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Ratio 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vs 2013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167876974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Patna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2013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4,662 (80)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4,662 (80)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2949871954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2014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4.541 (78)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3,728 (64)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8,269 (142)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1.77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2610449267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2015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4,114 (71)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16,581 (284)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20,695 (355)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4.44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1399794811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2016*(2Q)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1,946 (67)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10,355 (355)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12,301 (422)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5.28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703051918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3525065548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Mehsana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2013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2,075 (104)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2,075 (104)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667283172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2014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2,452 (123)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1,108 (55)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3,560 (178)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1.73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3003865171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2015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2,350 (112)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2,903 (138)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5,353 (250)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2.39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2171314562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2016*(1Q)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567 (108)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1,011 (193)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1,578 (301)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2.90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1325337544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352767066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Mumbai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2013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31,903 (249)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2,891 (23)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34,794 (272)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3501122170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2014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30,851 (239)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7,253 (56)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38,104 (295)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1.09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1548350028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2015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27,200 (211)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18,134 (141)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45,334 (351)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1.29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1874966149"/>
                  </a:ext>
                </a:extLst>
              </a:tr>
              <a:tr h="2337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2016*(1Q)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6,426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(199)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6,285 (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195) 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12,177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(394)</a:t>
                      </a:r>
                    </a:p>
                  </a:txBody>
                  <a:tcPr marL="66591" marR="665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1.45</a:t>
                      </a:r>
                    </a:p>
                  </a:txBody>
                  <a:tcPr marL="66591" marR="66591" marT="0" marB="0"/>
                </a:tc>
                <a:extLst>
                  <a:ext uri="{0D108BD9-81ED-4DB2-BD59-A6C34878D82A}">
                    <a16:rowId xmlns:a16="http://schemas.microsoft.com/office/drawing/2014/main" xmlns="" val="314426507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9683" y="483266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288"/>
            <a:r>
              <a:rPr lang="en-US" sz="1400" i="1" dirty="0">
                <a:solidFill>
                  <a:srgbClr val="000000"/>
                </a:solidFill>
                <a:cs typeface="Arial" pitchFamily="34" charset="0"/>
              </a:rPr>
              <a:t>Source: RNTCP Maharashtra, Gujarat, &amp; Bihar unpublished project data. Please don’t disseminate.   </a:t>
            </a:r>
          </a:p>
        </p:txBody>
      </p:sp>
    </p:spTree>
    <p:extLst>
      <p:ext uri="{BB962C8B-B14F-4D97-AF65-F5344CB8AC3E}">
        <p14:creationId xmlns:p14="http://schemas.microsoft.com/office/powerpoint/2010/main" val="54255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India, population &amp; wealth</a:t>
            </a:r>
            <a:endParaRPr lang="en-GB" sz="32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FB62BD8-A060-4C6C-978B-1999EF27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FF83EC9-027B-4566-8610-0F70C928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2ADE9-2A03-4012-9343-CB3A37DD53AD}" type="slidenum">
              <a:rPr lang="en-IN" smtClean="0"/>
              <a:t>2</a:t>
            </a:fld>
            <a:endParaRPr lang="en-IN"/>
          </a:p>
        </p:txBody>
      </p:sp>
      <p:pic>
        <p:nvPicPr>
          <p:cNvPr id="22530" name="Picture 2" descr="Image result for india gdp per capita by state">
            <a:extLst>
              <a:ext uri="{FF2B5EF4-FFF2-40B4-BE49-F238E27FC236}">
                <a16:creationId xmlns:a16="http://schemas.microsoft.com/office/drawing/2014/main" xmlns="" id="{C19AC0E8-7CB3-4386-A184-E971F8FB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102" y="846812"/>
            <a:ext cx="3728798" cy="399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 result for india demographic dividend">
            <a:extLst>
              <a:ext uri="{FF2B5EF4-FFF2-40B4-BE49-F238E27FC236}">
                <a16:creationId xmlns:a16="http://schemas.microsoft.com/office/drawing/2014/main" xmlns="" id="{7486986A-F370-4E7C-A623-7425B46E6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9582"/>
            <a:ext cx="4839809" cy="34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31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7" y="484696"/>
            <a:ext cx="3639060" cy="523183"/>
          </a:xfrm>
        </p:spPr>
        <p:txBody>
          <a:bodyPr/>
          <a:lstStyle/>
          <a:p>
            <a:r>
              <a:rPr lang="en-US" b="1" dirty="0"/>
              <a:t>Treatment outcomes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77" y="3330035"/>
            <a:ext cx="4089706" cy="1715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76" y="48179"/>
            <a:ext cx="4089706" cy="1715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76" y="1610140"/>
            <a:ext cx="4089706" cy="1719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683" y="483266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288"/>
            <a:r>
              <a:rPr lang="en-US" sz="1400" i="1" dirty="0">
                <a:solidFill>
                  <a:srgbClr val="000000"/>
                </a:solidFill>
                <a:cs typeface="Arial" pitchFamily="34" charset="0"/>
              </a:rPr>
              <a:t>Source: RNTCP Maharashtra, Gujarat, &amp; Bihar unpublished project data. Please don’t disseminate.   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9203" y="1007879"/>
            <a:ext cx="3170238" cy="3446875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Baseline private treatment data limited</a:t>
            </a:r>
          </a:p>
          <a:p>
            <a:pPr marL="428605" lvl="1" indent="-257175">
              <a:buFont typeface="Arial" panose="020B0604020202020204" pitchFamily="34" charset="0"/>
              <a:buChar char="•"/>
            </a:pPr>
            <a:r>
              <a:rPr lang="en-US" dirty="0"/>
              <a:t>Initial cohorts suggest ~40% treatment completion </a:t>
            </a:r>
            <a:r>
              <a:rPr lang="en-US" u="sng" dirty="0"/>
              <a:t>&gt;</a:t>
            </a:r>
            <a:r>
              <a:rPr lang="en-US" dirty="0"/>
              <a:t> 6 months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Initial adherence model limited to free drugs, refill monitoring, &amp; self reporting via weekly check-ins (in-person or call-</a:t>
            </a:r>
            <a:r>
              <a:rPr lang="en-US" dirty="0" err="1"/>
              <a:t>centre</a:t>
            </a:r>
            <a:r>
              <a:rPr lang="en-US" dirty="0"/>
              <a:t>, risk stratified)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Cumulative 26,000 patients, 74% complete </a:t>
            </a:r>
            <a:r>
              <a:rPr lang="en-US" u="sng" dirty="0"/>
              <a:t>&gt;</a:t>
            </a:r>
            <a:r>
              <a:rPr lang="en-US" dirty="0"/>
              <a:t>6 </a:t>
            </a:r>
            <a:r>
              <a:rPr lang="en-US" dirty="0" smtClean="0"/>
              <a:t>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0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5127" y="1289051"/>
            <a:ext cx="2751935" cy="33893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Engaged chemists are more likely to refer 2-3 week cough and are not prescribing ATT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Engaged providers are:</a:t>
            </a:r>
          </a:p>
          <a:p>
            <a:pPr lvl="2"/>
            <a:r>
              <a:rPr lang="en-CA" sz="1400" dirty="0">
                <a:solidFill>
                  <a:srgbClr val="000000"/>
                </a:solidFill>
              </a:rPr>
              <a:t>More likely to use CXR for </a:t>
            </a:r>
            <a:r>
              <a:rPr lang="en-CA" sz="1400" dirty="0" err="1">
                <a:solidFill>
                  <a:srgbClr val="000000"/>
                </a:solidFill>
              </a:rPr>
              <a:t>symptomatics</a:t>
            </a:r>
            <a:endParaRPr lang="en-CA" sz="1400" dirty="0">
              <a:solidFill>
                <a:srgbClr val="000000"/>
              </a:solidFill>
            </a:endParaRPr>
          </a:p>
          <a:p>
            <a:pPr lvl="2"/>
            <a:r>
              <a:rPr lang="en-CA" sz="1400" dirty="0">
                <a:solidFill>
                  <a:srgbClr val="000000"/>
                </a:solidFill>
              </a:rPr>
              <a:t>More likely to use microbiological testing (GX in Mumbai)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7" y="137366"/>
            <a:ext cx="8329613" cy="523183"/>
          </a:xfrm>
        </p:spPr>
        <p:txBody>
          <a:bodyPr/>
          <a:lstStyle/>
          <a:p>
            <a:r>
              <a:rPr lang="en-US" b="1" dirty="0"/>
              <a:t>Changing provider behavior: </a:t>
            </a:r>
            <a:r>
              <a:rPr lang="en-US" b="1" dirty="0" err="1"/>
              <a:t>Qutub</a:t>
            </a:r>
            <a:r>
              <a:rPr lang="en-US" b="1" dirty="0"/>
              <a:t> study</a:t>
            </a:r>
            <a:br>
              <a:rPr lang="en-US" b="1" dirty="0"/>
            </a:br>
            <a:r>
              <a:rPr lang="en-US" b="1" dirty="0" err="1"/>
              <a:t>behaviours</a:t>
            </a:r>
            <a:r>
              <a:rPr lang="en-US" b="1" dirty="0"/>
              <a:t> of engaged vs unengaged providers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84" y="1222241"/>
            <a:ext cx="6048216" cy="3456123"/>
          </a:xfrm>
        </p:spPr>
      </p:pic>
      <p:sp>
        <p:nvSpPr>
          <p:cNvPr id="8" name="TextBox 7"/>
          <p:cNvSpPr txBox="1"/>
          <p:nvPr/>
        </p:nvSpPr>
        <p:spPr>
          <a:xfrm>
            <a:off x="3411794" y="4892726"/>
            <a:ext cx="914400" cy="2988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288"/>
            <a:r>
              <a:rPr lang="en-US" sz="1100" dirty="0">
                <a:solidFill>
                  <a:srgbClr val="000000"/>
                </a:solidFill>
                <a:cs typeface="Arial" pitchFamily="34" charset="0"/>
              </a:rPr>
              <a:t>Courtesy: Das &amp; Pai et al, Publication pending.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62" y="1222241"/>
            <a:ext cx="6237837" cy="35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Modeled future urban TB incidence, 2016-30, with partial coverage of private engagement. Inputs populated by results from RNTCP urban TB demonstration projects.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5" y="477258"/>
            <a:ext cx="8329613" cy="381930"/>
          </a:xfrm>
        </p:spPr>
        <p:txBody>
          <a:bodyPr/>
          <a:lstStyle/>
          <a:p>
            <a:r>
              <a:rPr lang="en-US" b="1" dirty="0"/>
              <a:t>PROJECTED IMPACT OF PRIVATE ENGAGEMENT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337" y="1462089"/>
            <a:ext cx="6393190" cy="3216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3883" y="487254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288"/>
            <a:r>
              <a:rPr lang="en-US" sz="1100" i="1" dirty="0">
                <a:solidFill>
                  <a:srgbClr val="000000"/>
                </a:solidFill>
                <a:cs typeface="Arial" pitchFamily="34" charset="0"/>
              </a:rPr>
              <a:t>Arinaminpathy et al, 2016, work in progress. Publication pending. </a:t>
            </a:r>
          </a:p>
        </p:txBody>
      </p:sp>
    </p:spTree>
    <p:extLst>
      <p:ext uri="{BB962C8B-B14F-4D97-AF65-F5344CB8AC3E}">
        <p14:creationId xmlns:p14="http://schemas.microsoft.com/office/powerpoint/2010/main" val="35877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" r="4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501982"/>
            <a:ext cx="201168" cy="201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50198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ROLE OF ICT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SCALE-UP</a:t>
            </a:r>
            <a:endParaRPr lang="en-GB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vialabel.com/IMG_228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949" y="99872"/>
            <a:ext cx="2206481" cy="146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ncrypted-tbn2.gstatic.com/images?q=tbn:ANd9GcR5T3uYOQq3FuGvAZuN0NvhOfYz9i4RVQLpo-HlyuHJnaeDB5tBk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9222" y="1349953"/>
            <a:ext cx="2206481" cy="14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3" y="443997"/>
            <a:ext cx="8329613" cy="523183"/>
          </a:xfrm>
        </p:spPr>
        <p:txBody>
          <a:bodyPr/>
          <a:lstStyle/>
          <a:p>
            <a:r>
              <a:rPr lang="en-US" sz="2000" dirty="0" smtClean="0"/>
              <a:t>CHALLENGES &amp; ENVISIONED </a:t>
            </a:r>
            <a:br>
              <a:rPr lang="en-US" sz="2000" dirty="0" smtClean="0"/>
            </a:br>
            <a:r>
              <a:rPr lang="en-US" sz="2000" dirty="0" smtClean="0"/>
              <a:t>ICT SOLUTIONS </a:t>
            </a:r>
            <a:r>
              <a:rPr lang="en-US" sz="2000" dirty="0" smtClean="0"/>
              <a:t> </a:t>
            </a:r>
            <a:endParaRPr lang="en-US" sz="2400" b="0" i="1" dirty="0">
              <a:latin typeface="+mn-lt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764801"/>
              </p:ext>
            </p:extLst>
          </p:nvPr>
        </p:nvGraphicFramePr>
        <p:xfrm>
          <a:off x="1072282" y="987574"/>
          <a:ext cx="3788085" cy="157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0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2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Ignored private cases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Missing diagnosed TB cases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Missing DR TB suspects- 60 % of the estimated suspects still do not reach labs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Attrition of cases at all stages from suspect to treatment completion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2" name="Isosceles Triangle 31"/>
          <p:cNvSpPr/>
          <p:nvPr/>
        </p:nvSpPr>
        <p:spPr>
          <a:xfrm flipH="1" flipV="1">
            <a:off x="1321770" y="2639850"/>
            <a:ext cx="3288722" cy="171450"/>
          </a:xfrm>
          <a:prstGeom prst="triangle">
            <a:avLst>
              <a:gd name="adj" fmla="val 5024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8" tIns="34254" rIns="68508" bIns="34254" rtlCol="0" anchor="ctr"/>
          <a:lstStyle/>
          <a:p>
            <a:pPr algn="ctr"/>
            <a:endParaRPr lang="en-US" sz="1350" dirty="0">
              <a:latin typeface="EYInterstate" pitchFamily="2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917308"/>
              </p:ext>
            </p:extLst>
          </p:nvPr>
        </p:nvGraphicFramePr>
        <p:xfrm>
          <a:off x="1072282" y="2858206"/>
          <a:ext cx="3787699" cy="22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6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7680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Capture of private notifications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Notification at diagnosis linked to treatment start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Track </a:t>
                      </a:r>
                      <a:r>
                        <a:rPr kumimoji="0" lang="en-IN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registered suspects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Treatment adherence monitoring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Workflow support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Alerts to staff and patient when patients lost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Accountability for treatment initiation of diagnosed </a:t>
                      </a:r>
                      <a:r>
                        <a:rPr kumimoji="0" lang="en-IN" sz="12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results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6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DilleniaUPC" panose="02020603050405020304" pitchFamily="18" charset="-34"/>
                        </a:rPr>
                        <a:t>PAYMENT for confirmed services/commodities</a:t>
                      </a:r>
                      <a:endParaRPr kumimoji="0" lang="en-IN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DilleniaUPC" panose="02020603050405020304" pitchFamily="18" charset="-34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Content Placeholder 4"/>
          <p:cNvPicPr>
            <a:picLocks noGrp="1"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200" y="3837093"/>
            <a:ext cx="1849230" cy="12151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9223" y="101032"/>
            <a:ext cx="2206481" cy="1241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785" y="2828957"/>
            <a:ext cx="1699393" cy="1083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1840" y="3706728"/>
            <a:ext cx="2524404" cy="13454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188" y="2842784"/>
            <a:ext cx="1068342" cy="1290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20" y="1446116"/>
            <a:ext cx="1648009" cy="24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9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ICT central to scale-up!!!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Forces service outreach for PP’s into public staff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Force-multiplier – 10 call center seats cover all PP’s in State of Gujarat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Critical integrations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Diagnostics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Adherence tech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Referrals, transfers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i="1" dirty="0"/>
              <a:t>Payments (providers &amp; patients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5" y="484691"/>
            <a:ext cx="3877954" cy="646646"/>
          </a:xfrm>
        </p:spPr>
        <p:txBody>
          <a:bodyPr/>
          <a:lstStyle/>
          <a:p>
            <a:r>
              <a:rPr lang="en-US" dirty="0" err="1"/>
              <a:t>Ict</a:t>
            </a:r>
            <a:r>
              <a:rPr lang="en-US" dirty="0"/>
              <a:t>-driven scale-up of private engagement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59825" y="4808538"/>
            <a:ext cx="384175" cy="2746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720" y="1061389"/>
            <a:ext cx="1849521" cy="32880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2566" y="179780"/>
            <a:ext cx="3324507" cy="1763219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703" y="2193663"/>
            <a:ext cx="3339968" cy="22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299" y="397846"/>
            <a:ext cx="8232775" cy="376586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Technology Innovations deployed in pilots </a:t>
            </a:r>
            <a:endParaRPr lang="en-IN" dirty="0">
              <a:solidFill>
                <a:schemeClr val="accent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78" y="1353066"/>
            <a:ext cx="0" cy="26478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396070" y="1353066"/>
            <a:ext cx="0" cy="26478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6469" y="2866381"/>
            <a:ext cx="2226365" cy="145424"/>
          </a:xfrm>
          <a:prstGeom prst="rect">
            <a:avLst/>
          </a:prstGeom>
          <a:solidFill>
            <a:srgbClr val="FFD200"/>
          </a:solidFill>
          <a:ln>
            <a:solidFill>
              <a:schemeClr val="tx1"/>
            </a:solidFill>
          </a:ln>
        </p:spPr>
        <p:txBody>
          <a:bodyPr wrap="square" lIns="0" tIns="27432" rIns="0" bIns="0" rtlCol="0">
            <a:spAutoFit/>
          </a:bodyPr>
          <a:lstStyle/>
          <a:p>
            <a:pPr marL="267462" indent="-267462">
              <a:lnSpc>
                <a:spcPct val="85000"/>
              </a:lnSpc>
              <a:spcAft>
                <a:spcPts val="450"/>
              </a:spcAft>
              <a:buClr>
                <a:srgbClr val="CE6B29"/>
              </a:buClr>
              <a:buSzPct val="70000"/>
              <a:buFont typeface="Arial" pitchFamily="34" charset="0"/>
              <a:buChar char="►"/>
            </a:pPr>
            <a:r>
              <a:rPr lang="en-US" sz="900" dirty="0">
                <a:solidFill>
                  <a:srgbClr val="000000"/>
                </a:solidFill>
              </a:rPr>
              <a:t>Integration with </a:t>
            </a:r>
            <a:r>
              <a:rPr lang="en-US" sz="900" dirty="0" err="1">
                <a:solidFill>
                  <a:srgbClr val="000000"/>
                </a:solidFill>
              </a:rPr>
              <a:t>Nikshay</a:t>
            </a:r>
            <a:r>
              <a:rPr lang="en-US" sz="900" dirty="0">
                <a:solidFill>
                  <a:srgbClr val="000000"/>
                </a:solidFill>
              </a:rPr>
              <a:t>*</a:t>
            </a:r>
            <a:endParaRPr lang="en-IN" sz="900" dirty="0" err="1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9920" y="830863"/>
            <a:ext cx="2232341" cy="145424"/>
          </a:xfrm>
          <a:prstGeom prst="rect">
            <a:avLst/>
          </a:prstGeom>
          <a:solidFill>
            <a:srgbClr val="FFD200"/>
          </a:solidFill>
          <a:ln>
            <a:solidFill>
              <a:schemeClr val="tx1"/>
            </a:solidFill>
          </a:ln>
        </p:spPr>
        <p:txBody>
          <a:bodyPr wrap="square" lIns="0" tIns="27432" rIns="0" bIns="0" rtlCol="0">
            <a:spAutoFit/>
          </a:bodyPr>
          <a:lstStyle/>
          <a:p>
            <a:pPr marL="267462" indent="-267462">
              <a:lnSpc>
                <a:spcPct val="85000"/>
              </a:lnSpc>
              <a:spcAft>
                <a:spcPts val="450"/>
              </a:spcAft>
              <a:buClr>
                <a:srgbClr val="CE6B29"/>
              </a:buClr>
              <a:buSzPct val="70000"/>
              <a:buFont typeface="Arial" pitchFamily="34" charset="0"/>
              <a:buChar char="►"/>
            </a:pPr>
            <a:r>
              <a:rPr lang="en-US" sz="900" dirty="0">
                <a:solidFill>
                  <a:srgbClr val="000000"/>
                </a:solidFill>
              </a:rPr>
              <a:t>E Vouchers-</a:t>
            </a:r>
            <a:r>
              <a:rPr lang="en-US" sz="900" dirty="0">
                <a:solidFill>
                  <a:srgbClr val="000000"/>
                </a:solidFill>
                <a:sym typeface="Wingdings" panose="05000000000000000000" pitchFamily="2" charset="2"/>
              </a:rPr>
              <a:t> e payments</a:t>
            </a:r>
            <a:endParaRPr lang="en-IN" sz="900" dirty="0" err="1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469" y="830865"/>
            <a:ext cx="2226366" cy="145424"/>
          </a:xfrm>
          <a:prstGeom prst="rect">
            <a:avLst/>
          </a:prstGeom>
          <a:solidFill>
            <a:srgbClr val="FFD200"/>
          </a:solidFill>
          <a:ln>
            <a:solidFill>
              <a:schemeClr val="tx1"/>
            </a:solidFill>
          </a:ln>
        </p:spPr>
        <p:txBody>
          <a:bodyPr wrap="square" lIns="0" tIns="27432" rIns="0" bIns="0" rtlCol="0">
            <a:spAutoFit/>
          </a:bodyPr>
          <a:lstStyle/>
          <a:p>
            <a:pPr marL="267462" indent="-267462">
              <a:lnSpc>
                <a:spcPct val="85000"/>
              </a:lnSpc>
              <a:spcAft>
                <a:spcPts val="450"/>
              </a:spcAft>
              <a:buClr>
                <a:srgbClr val="CE6B29"/>
              </a:buClr>
              <a:buSzPct val="70000"/>
              <a:buFont typeface="Arial" pitchFamily="34" charset="0"/>
              <a:buChar char="►"/>
            </a:pPr>
            <a:r>
              <a:rPr lang="en-US" sz="900" dirty="0">
                <a:solidFill>
                  <a:srgbClr val="000000"/>
                </a:solidFill>
              </a:rPr>
              <a:t>Multi lingual Contact Center</a:t>
            </a:r>
            <a:endParaRPr lang="en-IN" sz="900" dirty="0" err="1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2675" y="2763853"/>
            <a:ext cx="1133061" cy="145424"/>
          </a:xfrm>
          <a:prstGeom prst="rect">
            <a:avLst/>
          </a:prstGeom>
          <a:solidFill>
            <a:srgbClr val="FFD200"/>
          </a:solidFill>
          <a:ln>
            <a:solidFill>
              <a:schemeClr val="tx1"/>
            </a:solidFill>
          </a:ln>
        </p:spPr>
        <p:txBody>
          <a:bodyPr wrap="square" lIns="0" tIns="27432" rIns="0" bIns="0" rtlCol="0">
            <a:spAutoFit/>
          </a:bodyPr>
          <a:lstStyle/>
          <a:p>
            <a:pPr marL="267462" indent="-267462">
              <a:lnSpc>
                <a:spcPct val="85000"/>
              </a:lnSpc>
              <a:spcAft>
                <a:spcPts val="450"/>
              </a:spcAft>
              <a:buClr>
                <a:srgbClr val="CE6B29"/>
              </a:buClr>
              <a:buSzPct val="70000"/>
              <a:buFont typeface="Arial" pitchFamily="34" charset="0"/>
              <a:buChar char="►"/>
            </a:pPr>
            <a:r>
              <a:rPr lang="en-US" sz="900" dirty="0">
                <a:solidFill>
                  <a:srgbClr val="000000"/>
                </a:solidFill>
              </a:rPr>
              <a:t>SMS Alerts</a:t>
            </a:r>
            <a:endParaRPr lang="en-IN" sz="900" dirty="0" err="1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48298" y="801853"/>
            <a:ext cx="1557957" cy="145424"/>
          </a:xfrm>
          <a:prstGeom prst="rect">
            <a:avLst/>
          </a:prstGeom>
          <a:solidFill>
            <a:srgbClr val="FFD200"/>
          </a:solidFill>
          <a:ln>
            <a:solidFill>
              <a:schemeClr val="tx1"/>
            </a:solidFill>
          </a:ln>
        </p:spPr>
        <p:txBody>
          <a:bodyPr wrap="square" lIns="0" tIns="27432" rIns="0" bIns="0" rtlCol="0">
            <a:spAutoFit/>
          </a:bodyPr>
          <a:lstStyle/>
          <a:p>
            <a:pPr marL="267462" indent="-267462">
              <a:lnSpc>
                <a:spcPct val="85000"/>
              </a:lnSpc>
              <a:spcAft>
                <a:spcPts val="450"/>
              </a:spcAft>
              <a:buClr>
                <a:srgbClr val="CE6B29"/>
              </a:buClr>
              <a:buSzPct val="70000"/>
              <a:buFont typeface="Arial" pitchFamily="34" charset="0"/>
              <a:buChar char="►"/>
            </a:pPr>
            <a:r>
              <a:rPr lang="en-US" sz="900" dirty="0">
                <a:solidFill>
                  <a:srgbClr val="000000"/>
                </a:solidFill>
              </a:rPr>
              <a:t>Monitoring Adherence</a:t>
            </a:r>
            <a:endParaRPr lang="en-IN" sz="900" dirty="0" err="1">
              <a:solidFill>
                <a:srgbClr val="000000"/>
              </a:solidFill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469" y="1022300"/>
            <a:ext cx="2226366" cy="171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90049" y="1025078"/>
            <a:ext cx="2123946" cy="12498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81098" y="1976959"/>
            <a:ext cx="2455903" cy="51270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lIns="0" tIns="27432" rIns="0" bIns="0" rtlCol="0">
            <a:spAutoFit/>
          </a:bodyPr>
          <a:lstStyle/>
          <a:p>
            <a:pPr marL="171450" indent="-171450" defTabSz="685800">
              <a:buSzPct val="100000"/>
              <a:buFontTx/>
              <a:buAutoNum type="arabicPeriod"/>
              <a:defRPr/>
            </a:pPr>
            <a:r>
              <a:rPr lang="en-US" sz="788" kern="0" dirty="0">
                <a:solidFill>
                  <a:srgbClr val="000000"/>
                </a:solidFill>
              </a:rPr>
              <a:t>Dose reminders to patients</a:t>
            </a:r>
          </a:p>
          <a:p>
            <a:pPr marL="171450" indent="-171450" defTabSz="685800">
              <a:buSzPct val="100000"/>
              <a:buFontTx/>
              <a:buAutoNum type="arabicPeriod"/>
              <a:defRPr/>
            </a:pPr>
            <a:r>
              <a:rPr lang="en-US" sz="788" kern="0" dirty="0">
                <a:solidFill>
                  <a:srgbClr val="000000"/>
                </a:solidFill>
              </a:rPr>
              <a:t>Alert to patients on missed doses</a:t>
            </a:r>
          </a:p>
          <a:p>
            <a:pPr marL="171450" indent="-171450" defTabSz="685800">
              <a:buSzPct val="100000"/>
              <a:buFontTx/>
              <a:buAutoNum type="arabicPeriod"/>
              <a:defRPr/>
            </a:pPr>
            <a:r>
              <a:rPr lang="en-US" sz="788" kern="0" dirty="0">
                <a:solidFill>
                  <a:srgbClr val="000000"/>
                </a:solidFill>
              </a:rPr>
              <a:t>Alert to provider, FO on missed doses</a:t>
            </a:r>
          </a:p>
          <a:p>
            <a:pPr marL="171450" indent="-171450" defTabSz="685800">
              <a:buSzPct val="100000"/>
              <a:buFontTx/>
              <a:buAutoNum type="arabicPeriod"/>
              <a:defRPr/>
            </a:pPr>
            <a:r>
              <a:rPr lang="en-US" sz="788" kern="0" dirty="0">
                <a:solidFill>
                  <a:srgbClr val="000000"/>
                </a:solidFill>
              </a:rPr>
              <a:t>Reminder to patient for drug refills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6830" y="1684942"/>
            <a:ext cx="199112" cy="320648"/>
          </a:xfrm>
          <a:prstGeom prst="rect">
            <a:avLst/>
          </a:prstGeom>
        </p:spPr>
      </p:pic>
      <p:pic>
        <p:nvPicPr>
          <p:cNvPr id="24" name="Picture 23" descr="Sept2015 165"/>
          <p:cNvPicPr>
            <a:picLocks noGrp="1" noChangeAspect="1"/>
          </p:cNvPicPr>
          <p:nvPr isPhoto="1"/>
        </p:nvPicPr>
        <p:blipFill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078" y="3022139"/>
            <a:ext cx="1728192" cy="14581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7085492" y="2755571"/>
            <a:ext cx="1133061" cy="145424"/>
          </a:xfrm>
          <a:prstGeom prst="rect">
            <a:avLst/>
          </a:prstGeom>
          <a:solidFill>
            <a:srgbClr val="FFD200"/>
          </a:solidFill>
          <a:ln>
            <a:solidFill>
              <a:schemeClr val="tx1"/>
            </a:solidFill>
          </a:ln>
        </p:spPr>
        <p:txBody>
          <a:bodyPr wrap="square" lIns="0" tIns="27432" rIns="0" bIns="0" rtlCol="0">
            <a:spAutoFit/>
          </a:bodyPr>
          <a:lstStyle/>
          <a:p>
            <a:pPr marL="267462" indent="-267462">
              <a:lnSpc>
                <a:spcPct val="85000"/>
              </a:lnSpc>
              <a:spcAft>
                <a:spcPts val="450"/>
              </a:spcAft>
              <a:buClr>
                <a:srgbClr val="CE6B29"/>
              </a:buClr>
              <a:buSzPct val="70000"/>
              <a:buFont typeface="Arial" pitchFamily="34" charset="0"/>
              <a:buChar char="►"/>
            </a:pPr>
            <a:r>
              <a:rPr lang="en-US" sz="900" dirty="0">
                <a:solidFill>
                  <a:srgbClr val="000000"/>
                </a:solidFill>
              </a:rPr>
              <a:t>Informatics</a:t>
            </a:r>
            <a:endParaRPr lang="en-IN" sz="900" dirty="0" err="1">
              <a:solidFill>
                <a:srgbClr val="000000"/>
              </a:solidFill>
            </a:endParaRPr>
          </a:p>
        </p:txBody>
      </p:sp>
      <p:pic>
        <p:nvPicPr>
          <p:cNvPr id="26" name="Picture 25" descr="cid:image002.png@01D1E37F.47F3D950"/>
          <p:cNvPicPr/>
          <p:nvPr/>
        </p:nvPicPr>
        <p:blipFill rotWithShape="1">
          <a:blip r:embed="rId7" r:link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782" y="3022140"/>
            <a:ext cx="2461518" cy="15299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16023" y="3162967"/>
            <a:ext cx="2509919" cy="1317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37397" y="4694850"/>
            <a:ext cx="2454965" cy="145424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marL="267462" indent="-267462">
              <a:lnSpc>
                <a:spcPct val="85000"/>
              </a:lnSpc>
              <a:spcAft>
                <a:spcPts val="450"/>
              </a:spcAft>
              <a:buClr>
                <a:srgbClr val="CE6B29"/>
              </a:buClr>
              <a:buSzPct val="70000"/>
              <a:buFont typeface="Arial" pitchFamily="34" charset="0"/>
              <a:buChar char="►"/>
            </a:pPr>
            <a:r>
              <a:rPr lang="en-US" sz="900" dirty="0">
                <a:solidFill>
                  <a:srgbClr val="000000"/>
                </a:solidFill>
              </a:rPr>
              <a:t>*</a:t>
            </a:r>
            <a:r>
              <a:rPr lang="en-US" sz="900" dirty="0" err="1">
                <a:solidFill>
                  <a:srgbClr val="000000"/>
                </a:solidFill>
              </a:rPr>
              <a:t>Nikshay</a:t>
            </a:r>
            <a:r>
              <a:rPr lang="en-US" sz="900" dirty="0">
                <a:solidFill>
                  <a:srgbClr val="000000"/>
                </a:solidFill>
              </a:rPr>
              <a:t>- National TB Surveillance System</a:t>
            </a:r>
            <a:endParaRPr lang="en-IN" sz="900" dirty="0" err="1">
              <a:solidFill>
                <a:srgbClr val="000000"/>
              </a:solidFill>
            </a:endParaRPr>
          </a:p>
        </p:txBody>
      </p:sp>
      <p:pic>
        <p:nvPicPr>
          <p:cNvPr id="29" name="Picture 28" descr="C:\Users\anita.gupta\Pictures\images (4).jpg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779"/>
          <a:stretch/>
        </p:blipFill>
        <p:spPr bwMode="auto">
          <a:xfrm>
            <a:off x="3065531" y="1237562"/>
            <a:ext cx="1014413" cy="450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 descr="C:\Users\anita.gupta\Pictures\images (4).jp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91452" y="1237562"/>
            <a:ext cx="733925" cy="4290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Picture 30" descr="C:\Users\anita.gupta\Pictures\bd.jpg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3316" y="1319224"/>
            <a:ext cx="760095" cy="35718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/>
          <p:cNvSpPr/>
          <p:nvPr/>
        </p:nvSpPr>
        <p:spPr>
          <a:xfrm>
            <a:off x="3140832" y="1039205"/>
            <a:ext cx="5169989" cy="428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IN" sz="788" dirty="0">
                <a:solidFill>
                  <a:srgbClr val="59452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Step 1                                  Step 2                                                  Step 3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IN" sz="788" dirty="0">
                <a:solidFill>
                  <a:srgbClr val="59452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054482" y="1775784"/>
            <a:ext cx="4572000" cy="4287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IN" sz="788" b="1" i="1" dirty="0">
                <a:solidFill>
                  <a:srgbClr val="59452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Generate                          redeem voucher                         online payments</a:t>
            </a:r>
            <a:endParaRPr lang="en-IN" sz="788" b="1" dirty="0">
              <a:solidFill>
                <a:srgbClr val="59452A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IN" sz="788" b="1" i="1" dirty="0">
                <a:solidFill>
                  <a:srgbClr val="59452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IN" sz="788" b="1" i="1" dirty="0" err="1">
                <a:solidFill>
                  <a:srgbClr val="59452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Evoucher</a:t>
            </a:r>
            <a:r>
              <a:rPr lang="en-IN" sz="788" b="1" i="1" dirty="0">
                <a:solidFill>
                  <a:srgbClr val="59452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free drugs/diagnostics</a:t>
            </a:r>
            <a:endParaRPr lang="en-IN" sz="788" b="1" dirty="0">
              <a:solidFill>
                <a:srgbClr val="59452A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25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678EA9-B5E0-4246-AA7A-3DA232556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Envisioned to generate routine data on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99DOTS and MERM attempted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Uptake poor in privately-treated TB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EC878EBC-8837-43F5-AF7B-0E2E19D7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Adherence tools</a:t>
            </a:r>
            <a:endParaRPr lang="en-US" b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9996167B-C65B-4A1A-8EE5-9BCE8397F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3" y="904081"/>
            <a:ext cx="5038725" cy="3359150"/>
          </a:xfrm>
        </p:spPr>
      </p:pic>
    </p:spTree>
    <p:extLst>
      <p:ext uri="{BB962C8B-B14F-4D97-AF65-F5344CB8AC3E}">
        <p14:creationId xmlns:p14="http://schemas.microsoft.com/office/powerpoint/2010/main" val="249913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C05A480-DB4B-4781-807F-AC631304CA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21423"/>
            <a:ext cx="3170238" cy="33893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a monthly cycle of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might have data on 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Who is being treated, by whom and how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Refill / issuance of drugs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Accessing medicine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sources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Pharmacist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HCW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Patient (via tool)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Humans required at all steps to intervene 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What opportunities exist to assist/prioritize/augment their work?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DA79B7B-3BD4-4A67-86B3-2C07382780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4028EB-7056-4204-A9B1-55817A3CEB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AF09D8E-837E-4576-9158-C2EFD42C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– in context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50ECA50A-6E41-45D9-B48C-F10BFC5C9B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663940"/>
              </p:ext>
            </p:extLst>
          </p:nvPr>
        </p:nvGraphicFramePr>
        <p:xfrm>
          <a:off x="3656013" y="488950"/>
          <a:ext cx="5038725" cy="4189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68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3557" y="1322262"/>
            <a:ext cx="3170238" cy="3092966"/>
          </a:xfrm>
        </p:spPr>
        <p:txBody>
          <a:bodyPr/>
          <a:lstStyle/>
          <a:p>
            <a:pPr lvl="1" indent="0">
              <a:buNone/>
            </a:pPr>
            <a:endParaRPr lang="en-US" sz="1600" dirty="0"/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Tens of thousands of public health workers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30,000 PHCs with TB drugs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12,000 microscopy center lab technicians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20,000 TB supervisors (STS, STLS, TBHV)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700 District TB program teams to use data to supervise, plan, &amp; manage services in public &amp; private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68313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5363" y="0"/>
            <a:ext cx="5608637" cy="51434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421489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528" y="123478"/>
            <a:ext cx="4719828" cy="523183"/>
          </a:xfrm>
        </p:spPr>
        <p:txBody>
          <a:bodyPr>
            <a:normAutofit/>
          </a:bodyPr>
          <a:lstStyle/>
          <a:p>
            <a:r>
              <a:rPr lang="en-US" sz="2800" b="1" dirty="0"/>
              <a:t>What kills Indians?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24340"/>
          <a:stretch/>
        </p:blipFill>
        <p:spPr>
          <a:xfrm>
            <a:off x="259200" y="769063"/>
            <a:ext cx="4322416" cy="33982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95409" y="45161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IHME, 2016</a:t>
            </a:r>
          </a:p>
        </p:txBody>
      </p:sp>
      <p:sp>
        <p:nvSpPr>
          <p:cNvPr id="10" name="Arrow: Left 9"/>
          <p:cNvSpPr/>
          <p:nvPr/>
        </p:nvSpPr>
        <p:spPr>
          <a:xfrm>
            <a:off x="4009055" y="2833742"/>
            <a:ext cx="420299" cy="144379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447" y="1080837"/>
            <a:ext cx="3967362" cy="27131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3175" y="381759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3.5% of all DALYs lost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6% among men</a:t>
            </a:r>
          </a:p>
        </p:txBody>
      </p:sp>
      <p:sp>
        <p:nvSpPr>
          <p:cNvPr id="17" name="Star: 5 Points 16"/>
          <p:cNvSpPr/>
          <p:nvPr/>
        </p:nvSpPr>
        <p:spPr>
          <a:xfrm>
            <a:off x="6955390" y="2735180"/>
            <a:ext cx="251321" cy="242941"/>
          </a:xfrm>
          <a:prstGeom prst="star5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5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658A267-429E-4D77-9C0A-509B27DD19D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DB2FAE2-6B0C-4693-8AF5-877F4C6683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AF97287-7276-408A-A03D-3B77229B58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These aren’t choices as much as they are layers. Which ones should we use, for which setting?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185BCECB-9BEC-42BD-9103-CCE88400C625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694565239"/>
              </p:ext>
            </p:extLst>
          </p:nvPr>
        </p:nvGraphicFramePr>
        <p:xfrm>
          <a:off x="365125" y="1077951"/>
          <a:ext cx="8637626" cy="381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xmlns="" id="{6EB65B44-BF26-4146-82AE-DECA0F91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Intervention levels</a:t>
            </a:r>
          </a:p>
        </p:txBody>
      </p:sp>
    </p:spTree>
    <p:extLst>
      <p:ext uri="{BB962C8B-B14F-4D97-AF65-F5344CB8AC3E}">
        <p14:creationId xmlns:p14="http://schemas.microsoft.com/office/powerpoint/2010/main" val="424324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4FFAFAC-B5BB-4EC0-89D0-BB6C49B55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are largely poor, unquestionably.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nudge adherence with social support via DBT?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it be linked to Rx confirmation? It’s feasible, but is it desirable?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94D611C-5E54-405D-82A2-BB09E8F9F5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DFDC1A-8918-457D-8ADB-17B251A48B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B0B4D87-54EA-4D3D-86B5-49729E1C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DBT – hope, unrestrained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2479094D-B08F-493F-9054-F6AB0A00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46" y="488950"/>
            <a:ext cx="3142059" cy="4189413"/>
          </a:xfrm>
        </p:spPr>
      </p:pic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21FA029B-6B77-44D8-9C56-73FD5B12E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0" y="3380419"/>
            <a:ext cx="4258415" cy="1515099"/>
          </a:xfrm>
          <a:prstGeom prst="rect">
            <a:avLst/>
          </a:prstGeom>
        </p:spPr>
      </p:pic>
      <p:sp>
        <p:nvSpPr>
          <p:cNvPr id="10" name="AutoShape 2" descr="Image result for rupee symbol">
            <a:extLst>
              <a:ext uri="{FF2B5EF4-FFF2-40B4-BE49-F238E27FC236}">
                <a16:creationId xmlns:a16="http://schemas.microsoft.com/office/drawing/2014/main" xmlns="" id="{BFA05EBC-DADB-4704-B21F-B21ADE3908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>
              <a:solidFill>
                <a:srgbClr val="59452A"/>
              </a:solidFill>
            </a:endParaRPr>
          </a:p>
        </p:txBody>
      </p:sp>
      <p:sp>
        <p:nvSpPr>
          <p:cNvPr id="11" name="AutoShape 4" descr="Image result for rupee symbol">
            <a:extLst>
              <a:ext uri="{FF2B5EF4-FFF2-40B4-BE49-F238E27FC236}">
                <a16:creationId xmlns:a16="http://schemas.microsoft.com/office/drawing/2014/main" xmlns="" id="{B12E7F1F-186B-4027-8D6C-7B830E2687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>
              <a:solidFill>
                <a:srgbClr val="59452A"/>
              </a:solidFill>
            </a:endParaRPr>
          </a:p>
        </p:txBody>
      </p:sp>
      <p:pic>
        <p:nvPicPr>
          <p:cNvPr id="23558" name="Picture 6" descr="Image result for rupee symbol">
            <a:extLst>
              <a:ext uri="{FF2B5EF4-FFF2-40B4-BE49-F238E27FC236}">
                <a16:creationId xmlns:a16="http://schemas.microsoft.com/office/drawing/2014/main" xmlns="" id="{647CE417-3456-4288-AB5F-394A6C9FB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76" y="4577317"/>
            <a:ext cx="100382" cy="11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rupee symbol">
            <a:extLst>
              <a:ext uri="{FF2B5EF4-FFF2-40B4-BE49-F238E27FC236}">
                <a16:creationId xmlns:a16="http://schemas.microsoft.com/office/drawing/2014/main" xmlns="" id="{9C317EA1-222D-41C4-849F-C0B796F98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56" y="4370220"/>
            <a:ext cx="100382" cy="11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rupee symbol">
            <a:extLst>
              <a:ext uri="{FF2B5EF4-FFF2-40B4-BE49-F238E27FC236}">
                <a16:creationId xmlns:a16="http://schemas.microsoft.com/office/drawing/2014/main" xmlns="" id="{730E3299-F77F-4BC7-907A-28EAD3D2F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77" y="4257476"/>
            <a:ext cx="100382" cy="11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rupee symbol">
            <a:extLst>
              <a:ext uri="{FF2B5EF4-FFF2-40B4-BE49-F238E27FC236}">
                <a16:creationId xmlns:a16="http://schemas.microsoft.com/office/drawing/2014/main" xmlns="" id="{BA0F6FD9-F3AE-4217-8777-B8945535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273" y="4779265"/>
            <a:ext cx="100382" cy="11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2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424303" y="903285"/>
            <a:ext cx="4372406" cy="33189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t" anchorCtr="0"/>
          <a:lstStyle/>
          <a:p>
            <a:pPr algn="ctr" defTabSz="685783"/>
            <a:endParaRPr lang="en-IN" sz="9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06221" y="2221438"/>
            <a:ext cx="963650" cy="111713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t" anchorCtr="0"/>
          <a:lstStyle/>
          <a:p>
            <a:pPr algn="ctr" defTabSz="685783"/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70198" y="144399"/>
            <a:ext cx="8229600" cy="644964"/>
          </a:xfrm>
          <a:prstGeom prst="rect">
            <a:avLst/>
          </a:prstGeom>
        </p:spPr>
        <p:txBody>
          <a:bodyPr lIns="68579" tIns="34289" rIns="68579" bIns="34289"/>
          <a:lstStyle>
            <a:lvl1pPr algn="l" defTabSz="91394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999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chemeClr val="tx1"/>
                </a:solidFill>
              </a:rPr>
              <a:t>GoI</a:t>
            </a:r>
            <a:r>
              <a:rPr lang="en-US" dirty="0" smtClean="0">
                <a:solidFill>
                  <a:schemeClr val="tx1"/>
                </a:solidFill>
              </a:rPr>
              <a:t> ICT </a:t>
            </a:r>
            <a:r>
              <a:rPr lang="en-US" dirty="0" smtClean="0">
                <a:solidFill>
                  <a:schemeClr val="tx1"/>
                </a:solidFill>
              </a:rPr>
              <a:t>ecosystem in TB Care (near future)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BA24BE-C740-4D25-A3E5-75BB476288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58" y="2502061"/>
            <a:ext cx="927364" cy="373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34" y="752351"/>
            <a:ext cx="927364" cy="3961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39477" y="4039458"/>
            <a:ext cx="590087" cy="323164"/>
          </a:xfrm>
          <a:prstGeom prst="rect">
            <a:avLst/>
          </a:prstGeom>
          <a:solidFill>
            <a:schemeClr val="accent2"/>
          </a:solidFill>
        </p:spPr>
        <p:txBody>
          <a:bodyPr wrap="square" lIns="68579" tIns="34289" rIns="68579" bIns="34289" anchor="ctr">
            <a:spAutoFit/>
          </a:bodyPr>
          <a:lstStyle>
            <a:defPPr>
              <a:defRPr lang="en-US"/>
            </a:defPPr>
            <a:lvl1pPr lvl="0" algn="ctr">
              <a:defRPr sz="1050" b="1"/>
            </a:lvl1pPr>
          </a:lstStyle>
          <a:p>
            <a:pPr defTabSz="685783"/>
            <a:r>
              <a:rPr lang="en-US" sz="800" dirty="0" err="1">
                <a:solidFill>
                  <a:srgbClr val="000000"/>
                </a:solidFill>
              </a:rPr>
              <a:t>Nikshay</a:t>
            </a:r>
            <a:r>
              <a:rPr lang="en-US" sz="800" dirty="0">
                <a:solidFill>
                  <a:srgbClr val="000000"/>
                </a:solidFill>
              </a:rPr>
              <a:t> MIS</a:t>
            </a:r>
            <a:endParaRPr lang="en-IN" sz="800" dirty="0" err="1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31" y="2679296"/>
            <a:ext cx="425253" cy="195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83" y="2958251"/>
            <a:ext cx="395822" cy="258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4023" b="-1"/>
          <a:stretch/>
        </p:blipFill>
        <p:spPr>
          <a:xfrm>
            <a:off x="5602879" y="3769722"/>
            <a:ext cx="1297429" cy="328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30096" y="2843750"/>
            <a:ext cx="56141" cy="1003308"/>
            <a:chOff x="6024282" y="1727488"/>
            <a:chExt cx="74893" cy="1338441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024282" y="1757414"/>
              <a:ext cx="0" cy="1308515"/>
            </a:xfrm>
            <a:prstGeom prst="straightConnector1">
              <a:avLst/>
            </a:prstGeom>
            <a:ln w="28575">
              <a:solidFill>
                <a:srgbClr val="912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99175" y="1727488"/>
              <a:ext cx="0" cy="1266724"/>
            </a:xfrm>
            <a:prstGeom prst="straightConnector1">
              <a:avLst/>
            </a:prstGeom>
            <a:ln w="28575">
              <a:solidFill>
                <a:srgbClr val="912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020371" y="2708208"/>
            <a:ext cx="447777" cy="135544"/>
          </a:xfrm>
          <a:prstGeom prst="rect">
            <a:avLst/>
          </a:prstGeom>
          <a:noFill/>
        </p:spPr>
        <p:txBody>
          <a:bodyPr wrap="square" lIns="0" tIns="27417" rIns="0" bIns="0" rtlCol="0">
            <a:spAutoFit/>
          </a:bodyPr>
          <a:lstStyle/>
          <a:p>
            <a:pPr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800" b="1" dirty="0">
                <a:solidFill>
                  <a:srgbClr val="000000"/>
                </a:solidFill>
              </a:rPr>
              <a:t>CBNAAT</a:t>
            </a:r>
          </a:p>
        </p:txBody>
      </p:sp>
      <p:sp>
        <p:nvSpPr>
          <p:cNvPr id="15" name="TextBox 14"/>
          <p:cNvSpPr txBox="1"/>
          <p:nvPr/>
        </p:nvSpPr>
        <p:spPr>
          <a:xfrm rot="205630">
            <a:off x="5660463" y="1913954"/>
            <a:ext cx="606928" cy="403331"/>
          </a:xfrm>
          <a:prstGeom prst="rect">
            <a:avLst/>
          </a:prstGeom>
          <a:noFill/>
        </p:spPr>
        <p:txBody>
          <a:bodyPr wrap="square" lIns="0" tIns="27417" rIns="0" bIns="0" rtlCol="0">
            <a:noAutofit/>
          </a:bodyPr>
          <a:lstStyle/>
          <a:p>
            <a:pPr algn="ctr"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Patient interaction details</a:t>
            </a:r>
            <a:endParaRPr lang="en-IN" sz="700" dirty="0" err="1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2797" y="2135465"/>
            <a:ext cx="485285" cy="270348"/>
          </a:xfrm>
          <a:prstGeom prst="rect">
            <a:avLst/>
          </a:prstGeom>
          <a:noFill/>
        </p:spPr>
        <p:txBody>
          <a:bodyPr wrap="square" lIns="0" tIns="27417" rIns="0" bIns="0" rtlCol="0">
            <a:normAutofit/>
          </a:bodyPr>
          <a:lstStyle/>
          <a:p>
            <a:pPr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Payment Instruction</a:t>
            </a:r>
            <a:endParaRPr lang="en-IN" sz="700" dirty="0" err="1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08063" y="1426414"/>
            <a:ext cx="598137" cy="400028"/>
          </a:xfrm>
          <a:prstGeom prst="rect">
            <a:avLst/>
          </a:prstGeom>
          <a:noFill/>
        </p:spPr>
        <p:txBody>
          <a:bodyPr wrap="square" lIns="0" tIns="27417" rIns="0" bIns="0" rtlCol="0">
            <a:noAutofit/>
          </a:bodyPr>
          <a:lstStyle/>
          <a:p>
            <a:pPr algn="ctr"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Validate patient’s  identity</a:t>
            </a:r>
            <a:endParaRPr lang="en-IN" sz="700" dirty="0" err="1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62573" y="2550640"/>
            <a:ext cx="713813" cy="160051"/>
          </a:xfrm>
          <a:prstGeom prst="rect">
            <a:avLst/>
          </a:prstGeom>
          <a:noFill/>
        </p:spPr>
        <p:txBody>
          <a:bodyPr wrap="square" lIns="0" tIns="27417" rIns="0" bIns="0" rtlCol="0">
            <a:normAutofit/>
          </a:bodyPr>
          <a:lstStyle/>
          <a:p>
            <a:pPr algn="ctr"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Test Result</a:t>
            </a:r>
            <a:endParaRPr lang="en-IN" sz="700" dirty="0" err="1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3469" y="2254985"/>
            <a:ext cx="755606" cy="323164"/>
          </a:xfrm>
          <a:prstGeom prst="rect">
            <a:avLst/>
          </a:prstGeom>
          <a:solidFill>
            <a:schemeClr val="accent2"/>
          </a:solidFill>
        </p:spPr>
        <p:txBody>
          <a:bodyPr wrap="square" lIns="68579" tIns="34289" rIns="68579" bIns="34289" anchor="ctr">
            <a:spAutoFit/>
          </a:bodyPr>
          <a:lstStyle>
            <a:defPPr>
              <a:defRPr lang="en-US"/>
            </a:defPPr>
            <a:lvl1pPr lvl="0" algn="ctr">
              <a:defRPr sz="1050" b="1"/>
            </a:lvl1pPr>
          </a:lstStyle>
          <a:p>
            <a:pPr defTabSz="685783"/>
            <a:r>
              <a:rPr lang="en-US" sz="800" dirty="0">
                <a:solidFill>
                  <a:srgbClr val="000000"/>
                </a:solidFill>
              </a:rPr>
              <a:t>Automated Tests</a:t>
            </a:r>
            <a:endParaRPr lang="en-IN" sz="800" dirty="0" err="1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81680" y="3445986"/>
            <a:ext cx="469102" cy="221545"/>
          </a:xfrm>
          <a:prstGeom prst="rect">
            <a:avLst/>
          </a:prstGeom>
          <a:noFill/>
        </p:spPr>
        <p:txBody>
          <a:bodyPr wrap="square" lIns="0" tIns="27417" rIns="0" bIns="0" rtlCol="0">
            <a:normAutofit/>
          </a:bodyPr>
          <a:lstStyle/>
          <a:p>
            <a:pPr algn="ctr"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Generate map</a:t>
            </a:r>
            <a:endParaRPr lang="en-IN" sz="700" dirty="0" err="1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02416" y="3211273"/>
            <a:ext cx="847016" cy="231565"/>
          </a:xfrm>
          <a:prstGeom prst="rect">
            <a:avLst/>
          </a:prstGeom>
          <a:noFill/>
        </p:spPr>
        <p:txBody>
          <a:bodyPr wrap="square" lIns="0" tIns="27417" rIns="0" bIns="0" rtlCol="0">
            <a:noAutofit/>
          </a:bodyPr>
          <a:lstStyle/>
          <a:p>
            <a:pPr algn="ctr"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Patient / provider GPS location</a:t>
            </a:r>
            <a:endParaRPr lang="en-IN" sz="700" dirty="0" err="1">
              <a:solidFill>
                <a:srgbClr val="000000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2910267" y="2186680"/>
            <a:ext cx="201544" cy="1256157"/>
          </a:xfrm>
          <a:prstGeom prst="rightBrace">
            <a:avLst/>
          </a:prstGeom>
          <a:ln w="285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US" sz="1300">
              <a:solidFill>
                <a:srgbClr val="0000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994" y="1139034"/>
            <a:ext cx="432235" cy="67194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 rot="2420973">
            <a:off x="3288864" y="1884187"/>
            <a:ext cx="772918" cy="533259"/>
            <a:chOff x="7474185" y="2814263"/>
            <a:chExt cx="1031094" cy="711382"/>
          </a:xfrm>
        </p:grpSpPr>
        <p:cxnSp>
          <p:nvCxnSpPr>
            <p:cNvPr id="25" name="Straight Arrow Connector 24"/>
            <p:cNvCxnSpPr/>
            <p:nvPr/>
          </p:nvCxnSpPr>
          <p:spPr>
            <a:xfrm rot="1440000" flipV="1">
              <a:off x="7499924" y="2814263"/>
              <a:ext cx="1005355" cy="596675"/>
            </a:xfrm>
            <a:prstGeom prst="straightConnector1">
              <a:avLst/>
            </a:prstGeom>
            <a:ln w="28575">
              <a:solidFill>
                <a:srgbClr val="912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440000" flipH="1">
              <a:off x="7474185" y="2930559"/>
              <a:ext cx="998453" cy="595086"/>
            </a:xfrm>
            <a:prstGeom prst="straightConnector1">
              <a:avLst/>
            </a:prstGeom>
            <a:ln w="28575">
              <a:solidFill>
                <a:srgbClr val="912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ight Brace 26"/>
          <p:cNvSpPr/>
          <p:nvPr/>
        </p:nvSpPr>
        <p:spPr>
          <a:xfrm flipH="1">
            <a:off x="6340263" y="2163812"/>
            <a:ext cx="257501" cy="1256157"/>
          </a:xfrm>
          <a:prstGeom prst="rightBrace">
            <a:avLst/>
          </a:prstGeom>
          <a:ln w="285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54883" y="3017083"/>
            <a:ext cx="538847" cy="177162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/>
          <a:p>
            <a:pPr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800" b="1" dirty="0" err="1">
                <a:solidFill>
                  <a:srgbClr val="000000"/>
                </a:solidFill>
              </a:rPr>
              <a:t>TrueNat</a:t>
            </a:r>
            <a:endParaRPr lang="en-US" sz="800" b="1" dirty="0">
              <a:solidFill>
                <a:srgbClr val="0000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4725" y="903285"/>
            <a:ext cx="891342" cy="397163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0" name="TextBox 29"/>
          <p:cNvSpPr txBox="1"/>
          <p:nvPr/>
        </p:nvSpPr>
        <p:spPr>
          <a:xfrm>
            <a:off x="6100146" y="1502582"/>
            <a:ext cx="920225" cy="315469"/>
          </a:xfrm>
          <a:prstGeom prst="rect">
            <a:avLst/>
          </a:prstGeom>
          <a:solidFill>
            <a:schemeClr val="accent2"/>
          </a:solidFill>
        </p:spPr>
        <p:txBody>
          <a:bodyPr wrap="square" lIns="68579" tIns="34289" rIns="68579" bIns="34289" anchor="ctr">
            <a:spAutoFit/>
          </a:bodyPr>
          <a:lstStyle>
            <a:defPPr>
              <a:defRPr lang="en-US"/>
            </a:defPPr>
            <a:lvl1pPr lvl="0" algn="ctr">
              <a:defRPr sz="1050" b="1"/>
            </a:lvl1pPr>
          </a:lstStyle>
          <a:p>
            <a:pPr defTabSz="685783"/>
            <a:r>
              <a:rPr lang="en-US" sz="800" dirty="0">
                <a:solidFill>
                  <a:srgbClr val="000000"/>
                </a:solidFill>
              </a:rPr>
              <a:t>CRM of Nikshay </a:t>
            </a:r>
            <a:r>
              <a:rPr lang="en-US" sz="800" dirty="0" err="1">
                <a:solidFill>
                  <a:srgbClr val="000000"/>
                </a:solidFill>
              </a:rPr>
              <a:t>Sampark</a:t>
            </a:r>
            <a:endParaRPr lang="en-IN" sz="800" dirty="0" err="1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04459" y="2232679"/>
            <a:ext cx="963650" cy="111713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t" anchorCtr="0"/>
          <a:lstStyle/>
          <a:p>
            <a:pPr algn="ctr" defTabSz="685783"/>
            <a:endParaRPr lang="en-US" sz="900" dirty="0">
              <a:solidFill>
                <a:srgbClr val="00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044568" y="2208785"/>
            <a:ext cx="782593" cy="1073109"/>
            <a:chOff x="1832528" y="2154671"/>
            <a:chExt cx="1044000" cy="1431556"/>
          </a:xfrm>
        </p:grpSpPr>
        <p:sp>
          <p:nvSpPr>
            <p:cNvPr id="33" name="Rectangle 32"/>
            <p:cNvSpPr/>
            <p:nvPr/>
          </p:nvSpPr>
          <p:spPr>
            <a:xfrm>
              <a:off x="1832528" y="2154671"/>
              <a:ext cx="1044000" cy="6158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685783"/>
              <a:r>
                <a:rPr lang="en-US" sz="800" b="1" dirty="0">
                  <a:solidFill>
                    <a:srgbClr val="000000"/>
                  </a:solidFill>
                </a:rPr>
                <a:t>Adherence Technologies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56977" y="2750772"/>
              <a:ext cx="673545" cy="2650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1956977" y="3089453"/>
              <a:ext cx="642035" cy="2062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36557" rIns="0" bIns="0" rtlCol="0">
              <a:spAutoFit/>
            </a:bodyPr>
            <a:lstStyle/>
            <a:p>
              <a:pPr algn="ctr" defTabSz="685783">
                <a:lnSpc>
                  <a:spcPct val="85000"/>
                </a:lnSpc>
                <a:spcAft>
                  <a:spcPts val="450"/>
                </a:spcAft>
                <a:buClr>
                  <a:srgbClr val="FFE600"/>
                </a:buClr>
                <a:buSzPct val="70000"/>
              </a:pPr>
              <a:r>
                <a:rPr lang="en-US" sz="900" b="1" dirty="0">
                  <a:solidFill>
                    <a:srgbClr val="000000"/>
                  </a:solidFill>
                </a:rPr>
                <a:t>MERM</a:t>
              </a:r>
              <a:endParaRPr lang="en-IN" sz="900" b="1" dirty="0" err="1">
                <a:solidFill>
                  <a:srgbClr val="000000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5" t="28352" r="8912" b="28605"/>
            <a:stretch/>
          </p:blipFill>
          <p:spPr>
            <a:xfrm>
              <a:off x="1887367" y="3332286"/>
              <a:ext cx="977668" cy="25394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2791188" y="3815170"/>
            <a:ext cx="1206044" cy="315469"/>
          </a:xfrm>
          <a:prstGeom prst="rect">
            <a:avLst/>
          </a:prstGeom>
          <a:solidFill>
            <a:schemeClr val="accent2"/>
          </a:solidFill>
        </p:spPr>
        <p:txBody>
          <a:bodyPr wrap="square" lIns="68579" tIns="34289" rIns="68579" bIns="34289" anchor="ctr">
            <a:spAutoFit/>
          </a:bodyPr>
          <a:lstStyle>
            <a:defPPr>
              <a:defRPr lang="en-US"/>
            </a:defPPr>
            <a:lvl1pPr lvl="0" algn="ctr">
              <a:defRPr sz="1050" b="1"/>
            </a:lvl1pPr>
          </a:lstStyle>
          <a:p>
            <a:pPr defTabSz="685783"/>
            <a:r>
              <a:rPr lang="en-US" sz="800" dirty="0">
                <a:solidFill>
                  <a:srgbClr val="000000"/>
                </a:solidFill>
              </a:rPr>
              <a:t>Private sector Patient Notification API </a:t>
            </a:r>
            <a:endParaRPr lang="en-IN" sz="800" dirty="0" err="1">
              <a:solidFill>
                <a:srgbClr val="0000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 rot="3428235">
            <a:off x="3818945" y="1574116"/>
            <a:ext cx="916145" cy="347894"/>
            <a:chOff x="7474185" y="2814263"/>
            <a:chExt cx="1031094" cy="711382"/>
          </a:xfrm>
        </p:grpSpPr>
        <p:cxnSp>
          <p:nvCxnSpPr>
            <p:cNvPr id="39" name="Straight Arrow Connector 38"/>
            <p:cNvCxnSpPr/>
            <p:nvPr/>
          </p:nvCxnSpPr>
          <p:spPr>
            <a:xfrm rot="1440000" flipV="1">
              <a:off x="7499924" y="2814263"/>
              <a:ext cx="1005355" cy="596675"/>
            </a:xfrm>
            <a:prstGeom prst="straightConnector1">
              <a:avLst/>
            </a:prstGeom>
            <a:ln w="28575">
              <a:solidFill>
                <a:srgbClr val="912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440000" flipH="1">
              <a:off x="7474185" y="2930559"/>
              <a:ext cx="998453" cy="595086"/>
            </a:xfrm>
            <a:prstGeom prst="straightConnector1">
              <a:avLst/>
            </a:prstGeom>
            <a:ln w="28575">
              <a:solidFill>
                <a:srgbClr val="912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569896" y="1917100"/>
            <a:ext cx="569636" cy="239618"/>
          </a:xfrm>
          <a:prstGeom prst="rect">
            <a:avLst/>
          </a:prstGeom>
          <a:noFill/>
        </p:spPr>
        <p:txBody>
          <a:bodyPr wrap="square" lIns="0" tIns="27417" rIns="0" bIns="0" rtlCol="0">
            <a:normAutofit/>
          </a:bodyPr>
          <a:lstStyle/>
          <a:p>
            <a:pPr algn="ctr"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Payment Status</a:t>
            </a:r>
            <a:endParaRPr lang="en-IN" sz="700" dirty="0" err="1">
              <a:solidFill>
                <a:srgbClr val="0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71900" y="1528336"/>
            <a:ext cx="496641" cy="198370"/>
          </a:xfrm>
          <a:prstGeom prst="rect">
            <a:avLst/>
          </a:prstGeom>
          <a:noFill/>
        </p:spPr>
        <p:txBody>
          <a:bodyPr wrap="square" lIns="0" tIns="27417" rIns="0" bIns="0" rtlCol="0">
            <a:normAutofit/>
          </a:bodyPr>
          <a:lstStyle/>
          <a:p>
            <a:pPr algn="ctr"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Aadhaar</a:t>
            </a:r>
            <a:endParaRPr lang="en-IN" sz="700" dirty="0" err="1">
              <a:solidFill>
                <a:srgbClr val="00000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26943" y="2850539"/>
            <a:ext cx="901757" cy="8537"/>
          </a:xfrm>
          <a:prstGeom prst="straightConnector1">
            <a:avLst/>
          </a:prstGeom>
          <a:ln w="28575">
            <a:solidFill>
              <a:srgbClr val="912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226942" y="2792215"/>
            <a:ext cx="821342" cy="13508"/>
          </a:xfrm>
          <a:prstGeom prst="straightConnector1">
            <a:avLst/>
          </a:prstGeom>
          <a:ln w="28575">
            <a:solidFill>
              <a:srgbClr val="912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32228" y="2886081"/>
            <a:ext cx="842996" cy="119249"/>
          </a:xfrm>
          <a:prstGeom prst="rect">
            <a:avLst/>
          </a:prstGeom>
          <a:noFill/>
        </p:spPr>
        <p:txBody>
          <a:bodyPr wrap="square" lIns="0" tIns="27417" rIns="0" bIns="0" rtlCol="0">
            <a:spAutoFit/>
          </a:bodyPr>
          <a:lstStyle/>
          <a:p>
            <a:pPr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Adherence data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79187" y="2630620"/>
            <a:ext cx="842996" cy="119249"/>
          </a:xfrm>
          <a:prstGeom prst="rect">
            <a:avLst/>
          </a:prstGeom>
          <a:noFill/>
        </p:spPr>
        <p:txBody>
          <a:bodyPr wrap="square" lIns="0" tIns="27417" rIns="0" bIns="0" rtlCol="0">
            <a:spAutoFit/>
          </a:bodyPr>
          <a:lstStyle/>
          <a:p>
            <a:pPr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Patient details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3557823" y="3199261"/>
            <a:ext cx="563420" cy="502319"/>
          </a:xfrm>
          <a:prstGeom prst="straightConnector1">
            <a:avLst/>
          </a:prstGeom>
          <a:ln w="28575">
            <a:solidFill>
              <a:srgbClr val="912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645321" y="3273083"/>
            <a:ext cx="476863" cy="432034"/>
          </a:xfrm>
          <a:prstGeom prst="straightConnector1">
            <a:avLst/>
          </a:prstGeom>
          <a:ln w="28575">
            <a:solidFill>
              <a:srgbClr val="912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288836" y="3281514"/>
            <a:ext cx="565669" cy="409830"/>
          </a:xfrm>
          <a:prstGeom prst="rect">
            <a:avLst/>
          </a:prstGeom>
          <a:noFill/>
        </p:spPr>
        <p:txBody>
          <a:bodyPr wrap="square" lIns="0" tIns="27417" rIns="0" bIns="0" rtlCol="0">
            <a:normAutofit/>
          </a:bodyPr>
          <a:lstStyle/>
          <a:p>
            <a:pPr algn="ctr"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IN" sz="700" dirty="0">
                <a:solidFill>
                  <a:srgbClr val="000000"/>
                </a:solidFill>
              </a:rPr>
              <a:t>Patient details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67699" y="3428543"/>
            <a:ext cx="544122" cy="254159"/>
          </a:xfrm>
          <a:prstGeom prst="rect">
            <a:avLst/>
          </a:prstGeom>
          <a:noFill/>
        </p:spPr>
        <p:txBody>
          <a:bodyPr wrap="square" lIns="0" tIns="27417" rIns="0" bIns="0" rtlCol="0">
            <a:normAutofit/>
          </a:bodyPr>
          <a:lstStyle/>
          <a:p>
            <a:pPr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IN" sz="700" dirty="0">
                <a:solidFill>
                  <a:srgbClr val="000000"/>
                </a:solidFill>
              </a:rPr>
              <a:t>Patient’s Nikshay ID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5198778" y="3229172"/>
            <a:ext cx="464891" cy="413799"/>
          </a:xfrm>
          <a:prstGeom prst="straightConnector1">
            <a:avLst/>
          </a:prstGeom>
          <a:ln w="28575">
            <a:solidFill>
              <a:srgbClr val="912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243886" y="3138623"/>
            <a:ext cx="513182" cy="474582"/>
          </a:xfrm>
          <a:prstGeom prst="straightConnector1">
            <a:avLst/>
          </a:prstGeom>
          <a:ln w="28575">
            <a:solidFill>
              <a:srgbClr val="912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428090" y="2730055"/>
            <a:ext cx="821342" cy="13508"/>
          </a:xfrm>
          <a:prstGeom prst="straightConnector1">
            <a:avLst/>
          </a:prstGeom>
          <a:ln w="28575">
            <a:solidFill>
              <a:srgbClr val="912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207547" y="1750693"/>
            <a:ext cx="677753" cy="555859"/>
          </a:xfrm>
          <a:prstGeom prst="straightConnector1">
            <a:avLst/>
          </a:prstGeom>
          <a:ln w="28575">
            <a:solidFill>
              <a:srgbClr val="912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873204" y="1334494"/>
            <a:ext cx="216950" cy="815450"/>
          </a:xfrm>
          <a:prstGeom prst="straightConnector1">
            <a:avLst/>
          </a:prstGeom>
          <a:ln w="28575">
            <a:solidFill>
              <a:srgbClr val="912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102646" y="1465820"/>
            <a:ext cx="650756" cy="300657"/>
          </a:xfrm>
          <a:prstGeom prst="rect">
            <a:avLst/>
          </a:prstGeom>
          <a:noFill/>
        </p:spPr>
        <p:txBody>
          <a:bodyPr wrap="square" lIns="0" tIns="27417" rIns="0" bIns="0" rtlCol="0" anchor="ctr">
            <a:noAutofit/>
          </a:bodyPr>
          <a:lstStyle/>
          <a:p>
            <a:pPr algn="ctr" defTabSz="685783">
              <a:lnSpc>
                <a:spcPct val="85000"/>
              </a:lnSpc>
              <a:spcAft>
                <a:spcPts val="450"/>
              </a:spcAft>
              <a:buClr>
                <a:srgbClr val="FFE600"/>
              </a:buClr>
              <a:buSzPct val="70000"/>
            </a:pPr>
            <a:r>
              <a:rPr lang="en-US" sz="700" dirty="0">
                <a:solidFill>
                  <a:srgbClr val="000000"/>
                </a:solidFill>
              </a:rPr>
              <a:t>Drug issuance details </a:t>
            </a:r>
            <a:endParaRPr lang="en-IN" sz="700" dirty="0" err="1">
              <a:solidFill>
                <a:srgbClr val="0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76386" y="4876006"/>
            <a:ext cx="2452274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200" dirty="0" smtClean="0">
                <a:solidFill>
                  <a:schemeClr val="bg1"/>
                </a:solidFill>
              </a:rPr>
              <a:t>Thanks </a:t>
            </a:r>
            <a:r>
              <a:rPr lang="en-US" sz="1200" dirty="0" err="1" smtClean="0">
                <a:solidFill>
                  <a:schemeClr val="bg1"/>
                </a:solidFill>
              </a:rPr>
              <a:t>Mitu</a:t>
            </a:r>
            <a:r>
              <a:rPr lang="en-US" sz="1200" dirty="0" smtClean="0">
                <a:solidFill>
                  <a:schemeClr val="bg1"/>
                </a:solidFill>
              </a:rPr>
              <a:t> R Chaudhry &amp; EY</a:t>
            </a:r>
            <a:endParaRPr lang="en-GB" sz="12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4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5B12A99-3B95-49FF-8649-B377F516B5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06204"/>
            <a:ext cx="4444768" cy="3389314"/>
          </a:xfrm>
        </p:spPr>
        <p:txBody>
          <a:bodyPr/>
          <a:lstStyle/>
          <a:p>
            <a:r>
              <a:rPr lang="en-US" dirty="0" smtClean="0"/>
              <a:t>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Patient 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Provider priorities</a:t>
            </a:r>
            <a:endParaRPr lang="en-US" dirty="0"/>
          </a:p>
          <a:p>
            <a:r>
              <a:rPr lang="en-US" dirty="0" smtClean="0"/>
              <a:t>See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Problems that can be solved with 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ICT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Dependencies on system change/support</a:t>
            </a:r>
          </a:p>
          <a:p>
            <a:r>
              <a:rPr lang="en-US" dirty="0" smtClean="0"/>
              <a:t>Assess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this a sandbox that makes </a:t>
            </a:r>
            <a:r>
              <a:rPr lang="en-US" smtClean="0"/>
              <a:t>sense to dive into?</a:t>
            </a:r>
            <a:endParaRPr lang="en-US" dirty="0" smtClea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56E5E0E-F87E-4D3B-83CF-30B7E1D395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EF9799-DBED-4BCC-B2B7-C59C029C49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3B28BCB-72B9-46A8-AEF6-307D9497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84692"/>
            <a:ext cx="3731090" cy="646646"/>
          </a:xfrm>
        </p:spPr>
        <p:txBody>
          <a:bodyPr/>
          <a:lstStyle/>
          <a:p>
            <a:r>
              <a:rPr lang="en-US" dirty="0" smtClean="0"/>
              <a:t>Opportunities during field visit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879F822-1810-4F07-856C-3A0C963AA2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09" y="11909"/>
            <a:ext cx="3429000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9FA5F9E-CCCE-465B-A0A5-E3C446631D45}"/>
              </a:ext>
            </a:extLst>
          </p:cNvPr>
          <p:cNvSpPr txBox="1"/>
          <p:nvPr/>
        </p:nvSpPr>
        <p:spPr>
          <a:xfrm>
            <a:off x="6080909" y="49733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288"/>
            <a:r>
              <a:rPr lang="en-US" sz="900" dirty="0">
                <a:solidFill>
                  <a:srgbClr val="FFFFFF"/>
                </a:solidFill>
                <a:cs typeface="Arial" pitchFamily="34" charset="0"/>
              </a:rPr>
              <a:t>Zakir &amp; family. Courtesy Lilly MDR TB partnership</a:t>
            </a:r>
          </a:p>
        </p:txBody>
      </p:sp>
    </p:spTree>
    <p:extLst>
      <p:ext uri="{BB962C8B-B14F-4D97-AF65-F5344CB8AC3E}">
        <p14:creationId xmlns:p14="http://schemas.microsoft.com/office/powerpoint/2010/main" val="32548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9395"/>
          <a:stretch/>
        </p:blipFill>
        <p:spPr>
          <a:xfrm>
            <a:off x="4514850" y="1093130"/>
            <a:ext cx="4317577" cy="372175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83357" y="4378028"/>
            <a:ext cx="8778875" cy="433039"/>
          </a:xfrm>
        </p:spPr>
        <p:txBody>
          <a:bodyPr>
            <a:normAutofit fontScale="55000" lnSpcReduction="20000"/>
          </a:bodyPr>
          <a:lstStyle/>
          <a:p>
            <a:r>
              <a:rPr lang="en-US" sz="1200" dirty="0"/>
              <a:t>As shown repeatedly, most recently by the 2014 National Sample survey, ~70% of health care sought has been from private providers. This strong trend holds across rural or Urban, North or South states, and among rich or poor Indians.</a:t>
            </a:r>
          </a:p>
          <a:p>
            <a:r>
              <a:rPr lang="en-US" sz="1200" i="1" dirty="0"/>
              <a:t>Exceptions:</a:t>
            </a:r>
            <a:r>
              <a:rPr lang="en-US" sz="1200" dirty="0"/>
              <a:t> Childbirth (70% public), immunizations (80% public), and tertiary care seeking for surgery/hospitalization (50% public) 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65125" y="283652"/>
            <a:ext cx="8329613" cy="3819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ts val="3067"/>
              </a:lnSpc>
              <a:spcBef>
                <a:spcPct val="0"/>
              </a:spcBef>
              <a:buNone/>
              <a:defRPr sz="3067" kern="1200" cap="all" baseline="0">
                <a:solidFill>
                  <a:schemeClr val="accent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defTabSz="914378">
              <a:lnSpc>
                <a:spcPts val="2300"/>
              </a:lnSpc>
              <a:defRPr/>
            </a:pPr>
            <a:r>
              <a:rPr lang="en-US" sz="2100" b="1" dirty="0">
                <a:solidFill>
                  <a:schemeClr val="tx1"/>
                </a:solidFill>
              </a:rPr>
              <a:t>Indians mostly seek care from private providers</a:t>
            </a: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74723" y="1128157"/>
            <a:ext cx="4498073" cy="3389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288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2F85AA"/>
              </a:buClr>
              <a:buFont typeface="Wingdings" pitchFamily="2" charset="2"/>
              <a:buNone/>
              <a:defRPr sz="1500" b="0" kern="120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1446" indent="-171446" algn="l" defTabSz="914288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/>
              <a:buChar char="•"/>
              <a:defRPr sz="1300" kern="120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42892" indent="-171446" algn="l" defTabSz="914288" rtl="0" eaLnBrk="1" latinLnBrk="0" hangingPunct="1">
              <a:spcBef>
                <a:spcPts val="600"/>
              </a:spcBef>
              <a:spcAft>
                <a:spcPts val="0"/>
              </a:spcAft>
              <a:buClr>
                <a:srgbClr val="3086AB"/>
              </a:buClr>
              <a:buFont typeface="Lucida Grande"/>
              <a:buChar char="-"/>
              <a:tabLst/>
              <a:defRPr sz="1200" kern="120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15925" indent="-173034" algn="l" defTabSz="914288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-"/>
              <a:tabLst/>
              <a:defRPr sz="1100" kern="120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87371" indent="-171446" algn="l" defTabSz="914288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 typeface="Arial" panose="020B0604020202020204" pitchFamily="34" charset="0"/>
              <a:buChar char="◦"/>
              <a:defRPr sz="1100" kern="120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285" indent="-228570" algn="l" defTabSz="9142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0" indent="-228570" algn="l" defTabSz="9142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3" indent="-228570" algn="l" defTabSz="9142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5" indent="-228570" algn="l" defTabSz="9142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accent4">
                    <a:lumMod val="75000"/>
                  </a:schemeClr>
                </a:solidFill>
              </a:rPr>
              <a:t>National Sample Survey, Jan-June 2014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" y="1421754"/>
            <a:ext cx="4498073" cy="23124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00313" y="2921794"/>
            <a:ext cx="307181" cy="335756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54078" y="2921794"/>
            <a:ext cx="307181" cy="335756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Most health care spending – Private &amp; OOP</a:t>
            </a:r>
            <a:endParaRPr lang="en-GB" sz="2800" b="1" dirty="0"/>
          </a:p>
        </p:txBody>
      </p:sp>
      <p:pic>
        <p:nvPicPr>
          <p:cNvPr id="3" name="Picture 6" descr="Image result for india budget spend comparison">
            <a:extLst>
              <a:ext uri="{FF2B5EF4-FFF2-40B4-BE49-F238E27FC236}">
                <a16:creationId xmlns:a16="http://schemas.microsoft.com/office/drawing/2014/main" xmlns="" id="{CDC166F1-1D7B-4174-8646-CA2AFE8E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720038"/>
            <a:ext cx="4714511" cy="26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s://d1u4oo4rb13yy8.cloudfront.net/xqbnacytko-1501428194.png">
            <a:extLst>
              <a:ext uri="{FF2B5EF4-FFF2-40B4-BE49-F238E27FC236}">
                <a16:creationId xmlns:a16="http://schemas.microsoft.com/office/drawing/2014/main" xmlns="" id="{C1A13E69-195C-4F5C-8B48-9BD088D41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1720038"/>
            <a:ext cx="4260133" cy="14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3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6818400" y="4774761"/>
            <a:ext cx="2440800" cy="3687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Mrs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Nurjahan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and her daughter,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Nargis</a:t>
            </a:r>
            <a:endParaRPr lang="en-US" sz="1000" i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Photo courtesy Lilly MDR TB partnership</a:t>
            </a:r>
            <a:endParaRPr lang="en-US" sz="1100" i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53609" y="221961"/>
            <a:ext cx="3290391" cy="909629"/>
            <a:chOff x="342866" y="1656727"/>
            <a:chExt cx="3292475" cy="2608333"/>
          </a:xfrm>
        </p:grpSpPr>
        <p:sp>
          <p:nvSpPr>
            <p:cNvPr id="6" name="Rectangle 5"/>
            <p:cNvSpPr/>
            <p:nvPr/>
          </p:nvSpPr>
          <p:spPr>
            <a:xfrm>
              <a:off x="342866" y="1656727"/>
              <a:ext cx="3292475" cy="2608333"/>
            </a:xfrm>
            <a:prstGeom prst="rect">
              <a:avLst/>
            </a:prstGeom>
            <a:solidFill>
              <a:schemeClr val="accent6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2866" y="1656727"/>
              <a:ext cx="3292475" cy="2608333"/>
            </a:xfrm>
            <a:prstGeom prst="rect">
              <a:avLst/>
            </a:prstGeom>
            <a:solidFill>
              <a:schemeClr val="accent6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13346" y="415021"/>
            <a:ext cx="2930654" cy="572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1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in India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54059" y="503682"/>
            <a:ext cx="201168" cy="2011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5124" y="1289052"/>
            <a:ext cx="4530651" cy="33893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estimates revised for 2015 from new  prevalence survey &amp; mortality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Incidence, 2015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217/100,000 (Uncertainty interval </a:t>
            </a:r>
            <a:r>
              <a:rPr lang="en-US" b="1" dirty="0"/>
              <a:t>112–355</a:t>
            </a:r>
            <a:r>
              <a:rPr lang="en-US" dirty="0"/>
              <a:t>)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2.8m (</a:t>
            </a:r>
            <a:r>
              <a:rPr lang="en-US" b="1" dirty="0"/>
              <a:t>1.4–4.6</a:t>
            </a:r>
            <a:r>
              <a:rPr lang="en-US" dirty="0"/>
              <a:t>m) cases; 1.67m [60%] cases notified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Mortality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36/100,000 (29-45)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0.48m (0.38-0.59m) TB deaths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overall MDR, with hotspots (2016 national DRS)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2.8% among new, 12% among re-treatment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HIV prevalence among TB, with hotspots</a:t>
            </a:r>
          </a:p>
          <a:p>
            <a:pPr marL="468290" lvl="1" indent="-285750">
              <a:buFont typeface="Arial" panose="020B0604020202020204" pitchFamily="34" charset="0"/>
              <a:buChar char="•"/>
            </a:pPr>
            <a:r>
              <a:rPr lang="en-US" dirty="0"/>
              <a:t>67% TB routinely HIV tested, ~5% of tested are HIV+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124" y="484692"/>
            <a:ext cx="3616475" cy="646646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TB in India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600" y="84389"/>
            <a:ext cx="3843337" cy="2699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00" y="2630039"/>
            <a:ext cx="3937162" cy="2424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67199" y="49511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Source: WHO Global TB Report 2016</a:t>
            </a:r>
          </a:p>
        </p:txBody>
      </p:sp>
    </p:spTree>
    <p:extLst>
      <p:ext uri="{BB962C8B-B14F-4D97-AF65-F5344CB8AC3E}">
        <p14:creationId xmlns:p14="http://schemas.microsoft.com/office/powerpoint/2010/main" val="69487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9C3096-140F-4DF5-85D8-5780D59A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20" y="619093"/>
            <a:ext cx="5045147" cy="2970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474" y="758463"/>
            <a:ext cx="5324368" cy="399327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5623564" y="4895959"/>
            <a:ext cx="2895600" cy="155598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0196" y="466726"/>
            <a:ext cx="8329613" cy="52318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/>
              <a:t>TB in India</a:t>
            </a:r>
            <a:endParaRPr lang="en-US" sz="2800" b="1" dirty="0"/>
          </a:p>
        </p:txBody>
      </p:sp>
      <p:sp>
        <p:nvSpPr>
          <p:cNvPr id="14" name="5-Point Star 13"/>
          <p:cNvSpPr/>
          <p:nvPr/>
        </p:nvSpPr>
        <p:spPr>
          <a:xfrm>
            <a:off x="4105911" y="2044517"/>
            <a:ext cx="102724" cy="99237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721212" y="2172071"/>
            <a:ext cx="102724" cy="99237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23936" y="4574401"/>
            <a:ext cx="2539013" cy="3167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050" i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Courtesy: National TB Institute, Bangalore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37149" y="3586953"/>
            <a:ext cx="2873778" cy="886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i="1" dirty="0">
                <a:solidFill>
                  <a:schemeClr val="bg1"/>
                </a:solidFill>
              </a:rPr>
              <a:t>2.8 m incident cases</a:t>
            </a:r>
          </a:p>
          <a:p>
            <a:r>
              <a:rPr lang="en-US" i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i="1" dirty="0">
                <a:solidFill>
                  <a:schemeClr val="bg1"/>
                </a:solidFill>
              </a:rPr>
              <a:t>480,000 annual deaths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FA8A33A-A1E3-4241-B3E1-D7D72B105E0C}"/>
              </a:ext>
            </a:extLst>
          </p:cNvPr>
          <p:cNvSpPr txBox="1"/>
          <p:nvPr/>
        </p:nvSpPr>
        <p:spPr>
          <a:xfrm>
            <a:off x="6053550" y="3713268"/>
            <a:ext cx="1122758" cy="3167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050" i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ICMR &amp; IHME, Health of the Nation’s States, 2017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FE7DD22-C445-4A7F-AE89-977C1B04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911" y="3980338"/>
            <a:ext cx="2926880" cy="1625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9C95A2-5C0C-4899-911C-0BA5BFAC3CF6}"/>
              </a:ext>
            </a:extLst>
          </p:cNvPr>
          <p:cNvSpPr txBox="1"/>
          <p:nvPr/>
        </p:nvSpPr>
        <p:spPr>
          <a:xfrm>
            <a:off x="6416993" y="2870123"/>
            <a:ext cx="260192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UP: 10x TB DALY rate than Kerala</a:t>
            </a:r>
          </a:p>
          <a:p>
            <a:pPr algn="r"/>
            <a:r>
              <a:rPr lang="en-US" sz="12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      20x TB DALY rate of China</a:t>
            </a:r>
          </a:p>
        </p:txBody>
      </p:sp>
    </p:spTree>
    <p:extLst>
      <p:ext uri="{BB962C8B-B14F-4D97-AF65-F5344CB8AC3E}">
        <p14:creationId xmlns:p14="http://schemas.microsoft.com/office/powerpoint/2010/main" val="15904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1677850"/>
            <a:ext cx="3600081" cy="3389314"/>
          </a:xfrm>
        </p:spPr>
        <p:txBody>
          <a:bodyPr/>
          <a:lstStyle/>
          <a:p>
            <a:pPr algn="ctr"/>
            <a:r>
              <a:rPr lang="en-US" sz="2400" dirty="0"/>
              <a:t>1 in 460 Indians (280-890) get TB every year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480,000 TB deaths/year</a:t>
            </a:r>
          </a:p>
          <a:p>
            <a:pPr algn="ctr"/>
            <a:r>
              <a:rPr lang="en-US" sz="2400" dirty="0"/>
              <a:t>1,315 deaths/day</a:t>
            </a:r>
          </a:p>
          <a:p>
            <a:pPr algn="ctr"/>
            <a:r>
              <a:rPr lang="en-US" sz="2400" dirty="0"/>
              <a:t>54 deaths/hour</a:t>
            </a:r>
          </a:p>
          <a:p>
            <a:pPr algn="ctr"/>
            <a:r>
              <a:rPr lang="en-US" sz="2400" b="1" dirty="0"/>
              <a:t>1 TB death every</a:t>
            </a:r>
          </a:p>
          <a:p>
            <a:pPr algn="ctr"/>
            <a:r>
              <a:rPr lang="en-US" sz="2400" b="1" dirty="0"/>
              <a:t> 1 minute 6 seconds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Placeholder 7"/>
          <p:cNvPicPr preferRelativeResize="0"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4800" y="0"/>
            <a:ext cx="8806731" cy="5143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125" y="492066"/>
            <a:ext cx="3170238" cy="64664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ugly math…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4800" y="4759200"/>
            <a:ext cx="24408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Name withheld on request, MDR-TB patient from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Kucch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with her younger sister &amp; parents</a:t>
            </a:r>
          </a:p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Photo P Dewan, 2015</a:t>
            </a:r>
            <a:endParaRPr lang="en-US" sz="1100" i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85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_10_18_Dewan_Bending the Curve_NSP meeting.potx" id="{E8A8E6A3-E7FA-432F-B9CE-46D906082C96}" vid="{639C268D-66F0-4CD3-8A6E-A6E295820555}"/>
    </a:ext>
  </a:extLst>
</a:theme>
</file>

<file path=ppt/theme/theme3.xml><?xml version="1.0" encoding="utf-8"?>
<a:theme xmlns:a="http://schemas.openxmlformats.org/drawingml/2006/main" name="1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3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4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EY widescreen presentation 2015 v1">
  <a:themeElements>
    <a:clrScheme name="Custom 2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2304</Words>
  <Application>Microsoft Office PowerPoint</Application>
  <PresentationFormat>On-screen Show (16:9)</PresentationFormat>
  <Paragraphs>431</Paragraphs>
  <Slides>33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Office Theme</vt:lpstr>
      <vt:lpstr>Foundation Master Slides</vt:lpstr>
      <vt:lpstr>1_Foundation Master Slides</vt:lpstr>
      <vt:lpstr>2_Foundation Master Slides</vt:lpstr>
      <vt:lpstr>3_Foundation Master Slides</vt:lpstr>
      <vt:lpstr>4_Foundation Master Slides</vt:lpstr>
      <vt:lpstr>EY widescreen presentation 2015 v1</vt:lpstr>
      <vt:lpstr>Introduction briefing </vt:lpstr>
      <vt:lpstr>India, population &amp; wealth</vt:lpstr>
      <vt:lpstr>What kills Indians? </vt:lpstr>
      <vt:lpstr>PowerPoint Presentation</vt:lpstr>
      <vt:lpstr>Most health care spending – Private &amp; OOP</vt:lpstr>
      <vt:lpstr>PowerPoint Presentation</vt:lpstr>
      <vt:lpstr>TB in India</vt:lpstr>
      <vt:lpstr>TB in India</vt:lpstr>
      <vt:lpstr>the ugly math…</vt:lpstr>
      <vt:lpstr>The leaky cascade of TB care, India 2013</vt:lpstr>
      <vt:lpstr>Large quantum of Privately-sold anti-TB drugs</vt:lpstr>
      <vt:lpstr>PowerPoint Presentation</vt:lpstr>
      <vt:lpstr>PowerPoint Presentation</vt:lpstr>
      <vt:lpstr>Cascade of care Implications </vt:lpstr>
      <vt:lpstr>PowerPoint Presentation</vt:lpstr>
      <vt:lpstr>Demonstration site profile</vt:lpstr>
      <vt:lpstr>How private engagement works</vt:lpstr>
      <vt:lpstr>What’s been ACHIEVED IN INITIAL PRIVATE PILOTS…</vt:lpstr>
      <vt:lpstr>increases in Annual tb notification, india private demo sites, 2014 -16</vt:lpstr>
      <vt:lpstr>Treatment outcomes</vt:lpstr>
      <vt:lpstr>Changing provider behavior: Qutub study behaviours of engaged vs unengaged providers</vt:lpstr>
      <vt:lpstr>PROJECTED IMPACT OF PRIVATE ENGAGEMENT </vt:lpstr>
      <vt:lpstr>PowerPoint Presentation</vt:lpstr>
      <vt:lpstr>CHALLENGES &amp; ENVISIONED  ICT SOLUTIONS  </vt:lpstr>
      <vt:lpstr>Ict-driven scale-up of private engagement</vt:lpstr>
      <vt:lpstr>Technology Innovations deployed in pilots </vt:lpstr>
      <vt:lpstr>Adherence tools</vt:lpstr>
      <vt:lpstr>Tools – in context</vt:lpstr>
      <vt:lpstr>Change management</vt:lpstr>
      <vt:lpstr>Intervention levels</vt:lpstr>
      <vt:lpstr>DBT – hope, unrestrained</vt:lpstr>
      <vt:lpstr>PowerPoint Presentation</vt:lpstr>
      <vt:lpstr>Opportunities during field visit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Padmini Srikantiah</dc:creator>
  <cp:lastModifiedBy>Padmini Srikantiah</cp:lastModifiedBy>
  <cp:revision>16</cp:revision>
  <dcterms:created xsi:type="dcterms:W3CDTF">2019-01-06T11:00:59Z</dcterms:created>
  <dcterms:modified xsi:type="dcterms:W3CDTF">2019-01-06T15:30:04Z</dcterms:modified>
</cp:coreProperties>
</file>